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modernComment_101_3B0CA589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sldIdLst>
    <p:sldId id="260" r:id="rId5"/>
    <p:sldId id="257" r:id="rId6"/>
    <p:sldId id="285" r:id="rId7"/>
    <p:sldId id="286" r:id="rId8"/>
    <p:sldId id="263" r:id="rId9"/>
    <p:sldId id="265" r:id="rId10"/>
    <p:sldId id="264" r:id="rId11"/>
    <p:sldId id="262" r:id="rId12"/>
    <p:sldId id="287" r:id="rId13"/>
    <p:sldId id="272" r:id="rId14"/>
    <p:sldId id="288" r:id="rId15"/>
    <p:sldId id="270" r:id="rId16"/>
    <p:sldId id="269" r:id="rId17"/>
    <p:sldId id="289" r:id="rId18"/>
    <p:sldId id="276" r:id="rId19"/>
    <p:sldId id="266" r:id="rId20"/>
    <p:sldId id="280" r:id="rId21"/>
    <p:sldId id="281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631BEC-7B32-C6EA-361D-D33E4C85BC36}" name="Ruiz, Abby" initials="RA" userId="S::aruiz166@calstatela.edu::5f4f55f3-6c6f-42fa-ab63-eade1ed3975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CCE99-7505-7A43-8349-019ED51E6226}" v="236" dt="2023-03-25T18:45:50.196"/>
    <p1510:client id="{36B0A39D-8B58-61E9-49EC-49EDC17B1169}" v="367" dt="2023-03-24T21:52:43.696"/>
    <p1510:client id="{36D3AD9E-B0FD-CA66-1A68-71F4A6686B8D}" v="2" dt="2023-03-24T19:04:51.204"/>
    <p1510:client id="{4F2281ED-22E4-59B9-7F88-856926889C38}" v="434" dt="2023-03-25T03:57:19.763"/>
    <p1510:client id="{66C7A404-0029-B704-1E13-B233AFD8845B}" v="30" dt="2023-03-25T18:31:37.237"/>
    <p1510:client id="{7BAC9503-03A0-3221-F169-23B1A454C887}" v="13" dt="2023-03-25T02:40:12.566"/>
    <p1510:client id="{DA6302CC-972C-7244-077C-7A1AF2B26D64}" v="151" dt="2023-03-24T20:14:42.901"/>
    <p1510:client id="{DB475AE0-9D6B-793F-800C-3305B68EE908}" v="42" dt="2023-03-25T02:50:55.675"/>
    <p1510:client id="{EAA5D156-3F71-F0E2-65FB-C124B6F0362D}" v="14" dt="2023-03-25T02:42:06.710"/>
    <p1510:client id="{F9FA4BB5-7797-F87E-3844-F337D3510862}" v="457" dt="2023-03-24T21:25:50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omments/modernComment_101_3B0CA5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88CBDC-3932-4D75-A94A-918A64E2890D}" authorId="{F6631BEC-7B32-C6EA-361D-D33E4C85BC36}" created="2023-03-25T03:55:28.56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90684553" sldId="257"/>
      <ac:spMk id="9" creationId="{978F9784-89CD-2727-7A3A-1C15E31C139A}"/>
    </ac:deMkLst>
    <p188:txBody>
      <a:bodyPr/>
      <a:lstStyle/>
      <a:p>
        <a:r>
          <a:rPr lang="en-US"/>
          <a:t>Hey guys! Just formatted to PPT to look decently the same! size font should be 24 ..keep in mind in case you add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4767E7-C075-4D2C-AA7E-DEEC9979349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77125-F4C6-4CD2-94D9-9C711BC962AE}">
      <dgm:prSet/>
      <dgm:spPr/>
      <dgm:t>
        <a:bodyPr/>
        <a:lstStyle/>
        <a:p>
          <a:r>
            <a:rPr lang="en-US" b="1">
              <a:latin typeface="Lato"/>
              <a:ea typeface="Lato"/>
              <a:cs typeface="Lato"/>
            </a:rPr>
            <a:t>Downloaded Crime activity in Los Angeles</a:t>
          </a:r>
          <a:endParaRPr lang="en-US">
            <a:latin typeface="Lato"/>
            <a:ea typeface="Lato"/>
            <a:cs typeface="Lato"/>
          </a:endParaRPr>
        </a:p>
      </dgm:t>
    </dgm:pt>
    <dgm:pt modelId="{6AD15DC4-2997-4CB0-B0B5-7687E786A71E}" type="parTrans" cxnId="{927195C1-20F9-4897-8BB9-DC8738C52D36}">
      <dgm:prSet/>
      <dgm:spPr/>
      <dgm:t>
        <a:bodyPr/>
        <a:lstStyle/>
        <a:p>
          <a:endParaRPr lang="en-US"/>
        </a:p>
      </dgm:t>
    </dgm:pt>
    <dgm:pt modelId="{B00C6FB4-A323-4BC5-9C6D-BAA778AFD30C}" type="sibTrans" cxnId="{927195C1-20F9-4897-8BB9-DC8738C52D36}">
      <dgm:prSet/>
      <dgm:spPr/>
      <dgm:t>
        <a:bodyPr/>
        <a:lstStyle/>
        <a:p>
          <a:endParaRPr lang="en-US"/>
        </a:p>
      </dgm:t>
    </dgm:pt>
    <dgm:pt modelId="{C3711301-A9E1-48B5-B8A3-822340124218}">
      <dgm:prSet/>
      <dgm:spPr/>
      <dgm:t>
        <a:bodyPr/>
        <a:lstStyle/>
        <a:p>
          <a:r>
            <a:rPr lang="en-US" b="1">
              <a:latin typeface="Lato"/>
              <a:ea typeface="Lato"/>
              <a:cs typeface="Lato"/>
            </a:rPr>
            <a:t>Prepared data:</a:t>
          </a:r>
          <a:endParaRPr lang="en-US">
            <a:latin typeface="Lato"/>
            <a:ea typeface="Lato"/>
            <a:cs typeface="Lato"/>
          </a:endParaRPr>
        </a:p>
      </dgm:t>
    </dgm:pt>
    <dgm:pt modelId="{0AF8B0B0-F370-47B3-80B8-CEDB3CCB7358}" type="parTrans" cxnId="{A8A190C1-9B60-426E-B3D4-1222998B4A24}">
      <dgm:prSet/>
      <dgm:spPr/>
      <dgm:t>
        <a:bodyPr/>
        <a:lstStyle/>
        <a:p>
          <a:endParaRPr lang="en-US"/>
        </a:p>
      </dgm:t>
    </dgm:pt>
    <dgm:pt modelId="{BAE5787A-82CB-4749-9680-C88CC20C532F}" type="sibTrans" cxnId="{A8A190C1-9B60-426E-B3D4-1222998B4A24}">
      <dgm:prSet/>
      <dgm:spPr/>
      <dgm:t>
        <a:bodyPr/>
        <a:lstStyle/>
        <a:p>
          <a:endParaRPr lang="en-US"/>
        </a:p>
      </dgm:t>
    </dgm:pt>
    <dgm:pt modelId="{82846DC0-C93D-485E-AA71-7A82303B9D7E}">
      <dgm:prSet/>
      <dgm:spPr/>
      <dgm:t>
        <a:bodyPr/>
        <a:lstStyle/>
        <a:p>
          <a:r>
            <a:rPr lang="en-US" b="1">
              <a:latin typeface="Lato"/>
              <a:ea typeface="Lato"/>
              <a:cs typeface="Lato"/>
            </a:rPr>
            <a:t>Removing unneeded columns</a:t>
          </a:r>
          <a:endParaRPr lang="en-US">
            <a:latin typeface="Lato"/>
            <a:ea typeface="Lato"/>
            <a:cs typeface="Lato"/>
          </a:endParaRPr>
        </a:p>
      </dgm:t>
    </dgm:pt>
    <dgm:pt modelId="{632D9E9F-7174-41EC-BAA8-6CB56424B5AB}" type="parTrans" cxnId="{A358E0F6-63DE-4E8D-8D3C-2117C763E022}">
      <dgm:prSet/>
      <dgm:spPr/>
      <dgm:t>
        <a:bodyPr/>
        <a:lstStyle/>
        <a:p>
          <a:endParaRPr lang="en-US"/>
        </a:p>
      </dgm:t>
    </dgm:pt>
    <dgm:pt modelId="{1998555B-E251-45A4-9653-C5669CA90CD2}" type="sibTrans" cxnId="{A358E0F6-63DE-4E8D-8D3C-2117C763E022}">
      <dgm:prSet/>
      <dgm:spPr/>
      <dgm:t>
        <a:bodyPr/>
        <a:lstStyle/>
        <a:p>
          <a:endParaRPr lang="en-US"/>
        </a:p>
      </dgm:t>
    </dgm:pt>
    <dgm:pt modelId="{04C22507-4181-4254-9190-31F7DB356860}">
      <dgm:prSet/>
      <dgm:spPr/>
      <dgm:t>
        <a:bodyPr/>
        <a:lstStyle/>
        <a:p>
          <a:r>
            <a:rPr lang="en-US" b="1">
              <a:latin typeface="Lato"/>
              <a:ea typeface="Lato"/>
              <a:cs typeface="Lato"/>
            </a:rPr>
            <a:t>Fusing Dates with Military time</a:t>
          </a:r>
          <a:endParaRPr lang="en-US">
            <a:latin typeface="Lato"/>
            <a:ea typeface="Lato"/>
            <a:cs typeface="Lato"/>
          </a:endParaRPr>
        </a:p>
      </dgm:t>
    </dgm:pt>
    <dgm:pt modelId="{ADF4A017-977E-4D51-A0E5-F033821F2EEE}" type="parTrans" cxnId="{5E513B47-6FF0-48B3-A307-B94F3FEBE177}">
      <dgm:prSet/>
      <dgm:spPr/>
      <dgm:t>
        <a:bodyPr/>
        <a:lstStyle/>
        <a:p>
          <a:endParaRPr lang="en-US"/>
        </a:p>
      </dgm:t>
    </dgm:pt>
    <dgm:pt modelId="{4BE97EF1-58F1-4911-83AB-0B3CD3509A78}" type="sibTrans" cxnId="{5E513B47-6FF0-48B3-A307-B94F3FEBE177}">
      <dgm:prSet/>
      <dgm:spPr/>
      <dgm:t>
        <a:bodyPr/>
        <a:lstStyle/>
        <a:p>
          <a:endParaRPr lang="en-US"/>
        </a:p>
      </dgm:t>
    </dgm:pt>
    <dgm:pt modelId="{FDE15545-68DE-41E6-B051-45ED2051C48D}">
      <dgm:prSet/>
      <dgm:spPr/>
      <dgm:t>
        <a:bodyPr/>
        <a:lstStyle/>
        <a:p>
          <a:pPr rtl="0"/>
          <a:r>
            <a:rPr lang="en-US" b="1">
              <a:latin typeface="Lato"/>
              <a:ea typeface="Lato"/>
              <a:cs typeface="Lato"/>
            </a:rPr>
            <a:t>Adding a Count Columns to facilitate stories </a:t>
          </a:r>
          <a:endParaRPr lang="en-US">
            <a:latin typeface="Lato"/>
            <a:ea typeface="Lato"/>
            <a:cs typeface="Lato"/>
          </a:endParaRPr>
        </a:p>
      </dgm:t>
    </dgm:pt>
    <dgm:pt modelId="{43B430B3-3C8F-43E8-97AE-90418EC6CA93}" type="parTrans" cxnId="{AD318BCE-2EAC-4932-B9DA-205B61C18F64}">
      <dgm:prSet/>
      <dgm:spPr/>
      <dgm:t>
        <a:bodyPr/>
        <a:lstStyle/>
        <a:p>
          <a:endParaRPr lang="en-US"/>
        </a:p>
      </dgm:t>
    </dgm:pt>
    <dgm:pt modelId="{80DB746D-B9FE-4FDC-B635-CE18059176E9}" type="sibTrans" cxnId="{AD318BCE-2EAC-4932-B9DA-205B61C18F64}">
      <dgm:prSet/>
      <dgm:spPr/>
      <dgm:t>
        <a:bodyPr/>
        <a:lstStyle/>
        <a:p>
          <a:endParaRPr lang="en-US"/>
        </a:p>
      </dgm:t>
    </dgm:pt>
    <dgm:pt modelId="{BDEAA0D6-1774-4CB3-AE4F-504E1FF5E5DC}">
      <dgm:prSet/>
      <dgm:spPr/>
      <dgm:t>
        <a:bodyPr/>
        <a:lstStyle/>
        <a:p>
          <a:r>
            <a:rPr lang="en-US" b="1">
              <a:latin typeface="Lato"/>
              <a:ea typeface="Lato"/>
              <a:cs typeface="Lato"/>
            </a:rPr>
            <a:t>and reducing data errors</a:t>
          </a:r>
          <a:endParaRPr lang="en-US">
            <a:latin typeface="Lato"/>
            <a:ea typeface="Lato"/>
            <a:cs typeface="Lato"/>
          </a:endParaRPr>
        </a:p>
      </dgm:t>
    </dgm:pt>
    <dgm:pt modelId="{B33337BA-04D6-4B01-91F8-CA5C38E96C22}" type="parTrans" cxnId="{0C914F5B-E7F3-4DA6-B9EF-54C9F06C511D}">
      <dgm:prSet/>
      <dgm:spPr/>
      <dgm:t>
        <a:bodyPr/>
        <a:lstStyle/>
        <a:p>
          <a:endParaRPr lang="en-US"/>
        </a:p>
      </dgm:t>
    </dgm:pt>
    <dgm:pt modelId="{23BD2890-EFAD-4333-9249-F247ABE97D09}" type="sibTrans" cxnId="{0C914F5B-E7F3-4DA6-B9EF-54C9F06C511D}">
      <dgm:prSet/>
      <dgm:spPr/>
      <dgm:t>
        <a:bodyPr/>
        <a:lstStyle/>
        <a:p>
          <a:endParaRPr lang="en-US"/>
        </a:p>
      </dgm:t>
    </dgm:pt>
    <dgm:pt modelId="{65602877-6D66-441A-962D-0BA7AEFA837D}">
      <dgm:prSet phldr="0"/>
      <dgm:spPr/>
      <dgm:t>
        <a:bodyPr/>
        <a:lstStyle/>
        <a:p>
          <a:pPr rtl="0"/>
          <a:r>
            <a:rPr lang="en-US" b="0">
              <a:latin typeface="Lato"/>
              <a:ea typeface="Lato"/>
              <a:cs typeface="Lato"/>
            </a:rPr>
            <a:t>167.9 MB   </a:t>
          </a:r>
          <a:endParaRPr lang="en-US" b="1">
            <a:latin typeface="Lato"/>
            <a:ea typeface="Lato"/>
            <a:cs typeface="Lato"/>
          </a:endParaRPr>
        </a:p>
      </dgm:t>
    </dgm:pt>
    <dgm:pt modelId="{AF2D6D3B-6645-46DB-A010-CBFA9CA85ACF}" type="parTrans" cxnId="{43572505-3587-4568-89B0-7898375F02D6}">
      <dgm:prSet/>
      <dgm:spPr/>
    </dgm:pt>
    <dgm:pt modelId="{EA7BFDD3-2529-41BC-8049-40D0F73F18E8}" type="sibTrans" cxnId="{43572505-3587-4568-89B0-7898375F02D6}">
      <dgm:prSet/>
      <dgm:spPr/>
    </dgm:pt>
    <dgm:pt modelId="{E744E7E8-C235-4472-88A4-B29742260166}" type="pres">
      <dgm:prSet presAssocID="{3C4767E7-C075-4D2C-AA7E-DEEC99793499}" presName="vert0" presStyleCnt="0">
        <dgm:presLayoutVars>
          <dgm:dir/>
          <dgm:animOne val="branch"/>
          <dgm:animLvl val="lvl"/>
        </dgm:presLayoutVars>
      </dgm:prSet>
      <dgm:spPr/>
    </dgm:pt>
    <dgm:pt modelId="{9492C5C8-F223-483B-BE03-B067F47164A9}" type="pres">
      <dgm:prSet presAssocID="{16377125-F4C6-4CD2-94D9-9C711BC962AE}" presName="thickLine" presStyleLbl="alignNode1" presStyleIdx="0" presStyleCnt="7"/>
      <dgm:spPr/>
    </dgm:pt>
    <dgm:pt modelId="{03387A7C-E446-48E2-A6ED-5AE06F4C9F73}" type="pres">
      <dgm:prSet presAssocID="{16377125-F4C6-4CD2-94D9-9C711BC962AE}" presName="horz1" presStyleCnt="0"/>
      <dgm:spPr/>
    </dgm:pt>
    <dgm:pt modelId="{634DCE93-0477-41A7-8E3E-DC8ACB1315E0}" type="pres">
      <dgm:prSet presAssocID="{16377125-F4C6-4CD2-94D9-9C711BC962AE}" presName="tx1" presStyleLbl="revTx" presStyleIdx="0" presStyleCnt="7"/>
      <dgm:spPr/>
    </dgm:pt>
    <dgm:pt modelId="{DC625C85-BA71-453D-BB98-11DF182D9AB7}" type="pres">
      <dgm:prSet presAssocID="{16377125-F4C6-4CD2-94D9-9C711BC962AE}" presName="vert1" presStyleCnt="0"/>
      <dgm:spPr/>
    </dgm:pt>
    <dgm:pt modelId="{4D5C41B5-B974-42D1-9CBA-F4411B99FA6C}" type="pres">
      <dgm:prSet presAssocID="{65602877-6D66-441A-962D-0BA7AEFA837D}" presName="thickLine" presStyleLbl="alignNode1" presStyleIdx="1" presStyleCnt="7"/>
      <dgm:spPr/>
    </dgm:pt>
    <dgm:pt modelId="{9651906F-BD8C-4B61-B551-B9B23165F4B2}" type="pres">
      <dgm:prSet presAssocID="{65602877-6D66-441A-962D-0BA7AEFA837D}" presName="horz1" presStyleCnt="0"/>
      <dgm:spPr/>
    </dgm:pt>
    <dgm:pt modelId="{C463813D-296A-4084-88A2-AEA6D3213640}" type="pres">
      <dgm:prSet presAssocID="{65602877-6D66-441A-962D-0BA7AEFA837D}" presName="tx1" presStyleLbl="revTx" presStyleIdx="1" presStyleCnt="7"/>
      <dgm:spPr/>
    </dgm:pt>
    <dgm:pt modelId="{1F2B3B8F-70D2-41A5-B5D8-8DE29F7748D2}" type="pres">
      <dgm:prSet presAssocID="{65602877-6D66-441A-962D-0BA7AEFA837D}" presName="vert1" presStyleCnt="0"/>
      <dgm:spPr/>
    </dgm:pt>
    <dgm:pt modelId="{B5635582-84D0-4B20-90F0-ED5573E92641}" type="pres">
      <dgm:prSet presAssocID="{C3711301-A9E1-48B5-B8A3-822340124218}" presName="thickLine" presStyleLbl="alignNode1" presStyleIdx="2" presStyleCnt="7"/>
      <dgm:spPr/>
    </dgm:pt>
    <dgm:pt modelId="{7249638A-92BA-47DE-9DD5-F9F657F604E1}" type="pres">
      <dgm:prSet presAssocID="{C3711301-A9E1-48B5-B8A3-822340124218}" presName="horz1" presStyleCnt="0"/>
      <dgm:spPr/>
    </dgm:pt>
    <dgm:pt modelId="{809F1FC5-4348-4C25-9CEA-ACC3ACF23A75}" type="pres">
      <dgm:prSet presAssocID="{C3711301-A9E1-48B5-B8A3-822340124218}" presName="tx1" presStyleLbl="revTx" presStyleIdx="2" presStyleCnt="7"/>
      <dgm:spPr/>
    </dgm:pt>
    <dgm:pt modelId="{7ADFDBD9-3038-4AD7-8420-CF0181109B6D}" type="pres">
      <dgm:prSet presAssocID="{C3711301-A9E1-48B5-B8A3-822340124218}" presName="vert1" presStyleCnt="0"/>
      <dgm:spPr/>
    </dgm:pt>
    <dgm:pt modelId="{661C1C11-A3CC-47FB-99CF-7FAD7D4C5D86}" type="pres">
      <dgm:prSet presAssocID="{82846DC0-C93D-485E-AA71-7A82303B9D7E}" presName="thickLine" presStyleLbl="alignNode1" presStyleIdx="3" presStyleCnt="7"/>
      <dgm:spPr/>
    </dgm:pt>
    <dgm:pt modelId="{7C3556C0-B58F-44F0-96F8-D8F83798C8C6}" type="pres">
      <dgm:prSet presAssocID="{82846DC0-C93D-485E-AA71-7A82303B9D7E}" presName="horz1" presStyleCnt="0"/>
      <dgm:spPr/>
    </dgm:pt>
    <dgm:pt modelId="{9C64830B-4549-43CD-A222-198B53677BFA}" type="pres">
      <dgm:prSet presAssocID="{82846DC0-C93D-485E-AA71-7A82303B9D7E}" presName="tx1" presStyleLbl="revTx" presStyleIdx="3" presStyleCnt="7"/>
      <dgm:spPr/>
    </dgm:pt>
    <dgm:pt modelId="{F6D46BBD-D1E0-419A-AF03-B73D9C2D3443}" type="pres">
      <dgm:prSet presAssocID="{82846DC0-C93D-485E-AA71-7A82303B9D7E}" presName="vert1" presStyleCnt="0"/>
      <dgm:spPr/>
    </dgm:pt>
    <dgm:pt modelId="{359A7596-82C1-4EB8-BC2F-CCE934A7753B}" type="pres">
      <dgm:prSet presAssocID="{04C22507-4181-4254-9190-31F7DB356860}" presName="thickLine" presStyleLbl="alignNode1" presStyleIdx="4" presStyleCnt="7"/>
      <dgm:spPr/>
    </dgm:pt>
    <dgm:pt modelId="{FC5A78A8-FB35-48EE-95F7-B2A9260030B9}" type="pres">
      <dgm:prSet presAssocID="{04C22507-4181-4254-9190-31F7DB356860}" presName="horz1" presStyleCnt="0"/>
      <dgm:spPr/>
    </dgm:pt>
    <dgm:pt modelId="{C31F33B6-E706-49DC-B3D2-4A0E7938A307}" type="pres">
      <dgm:prSet presAssocID="{04C22507-4181-4254-9190-31F7DB356860}" presName="tx1" presStyleLbl="revTx" presStyleIdx="4" presStyleCnt="7"/>
      <dgm:spPr/>
    </dgm:pt>
    <dgm:pt modelId="{57E2EA8D-137F-414F-AD18-74AB9A25D006}" type="pres">
      <dgm:prSet presAssocID="{04C22507-4181-4254-9190-31F7DB356860}" presName="vert1" presStyleCnt="0"/>
      <dgm:spPr/>
    </dgm:pt>
    <dgm:pt modelId="{6EACD1A8-318E-4A8C-B96E-9251C967C7DE}" type="pres">
      <dgm:prSet presAssocID="{FDE15545-68DE-41E6-B051-45ED2051C48D}" presName="thickLine" presStyleLbl="alignNode1" presStyleIdx="5" presStyleCnt="7"/>
      <dgm:spPr/>
    </dgm:pt>
    <dgm:pt modelId="{433F584F-0B5C-4AEB-86B6-C6BE37DF9779}" type="pres">
      <dgm:prSet presAssocID="{FDE15545-68DE-41E6-B051-45ED2051C48D}" presName="horz1" presStyleCnt="0"/>
      <dgm:spPr/>
    </dgm:pt>
    <dgm:pt modelId="{6FB6B09E-901D-4803-A008-7A25679E4C8B}" type="pres">
      <dgm:prSet presAssocID="{FDE15545-68DE-41E6-B051-45ED2051C48D}" presName="tx1" presStyleLbl="revTx" presStyleIdx="5" presStyleCnt="7"/>
      <dgm:spPr/>
    </dgm:pt>
    <dgm:pt modelId="{176BE8A8-2EA6-42B0-8C04-7EFD0D39F25C}" type="pres">
      <dgm:prSet presAssocID="{FDE15545-68DE-41E6-B051-45ED2051C48D}" presName="vert1" presStyleCnt="0"/>
      <dgm:spPr/>
    </dgm:pt>
    <dgm:pt modelId="{34674139-C67A-44FB-87F5-BAE778A5F554}" type="pres">
      <dgm:prSet presAssocID="{BDEAA0D6-1774-4CB3-AE4F-504E1FF5E5DC}" presName="thickLine" presStyleLbl="alignNode1" presStyleIdx="6" presStyleCnt="7"/>
      <dgm:spPr/>
    </dgm:pt>
    <dgm:pt modelId="{14FF6E7F-900F-472D-88AE-C79234913649}" type="pres">
      <dgm:prSet presAssocID="{BDEAA0D6-1774-4CB3-AE4F-504E1FF5E5DC}" presName="horz1" presStyleCnt="0"/>
      <dgm:spPr/>
    </dgm:pt>
    <dgm:pt modelId="{26D316E2-6A1A-4736-94D8-46EE7645096A}" type="pres">
      <dgm:prSet presAssocID="{BDEAA0D6-1774-4CB3-AE4F-504E1FF5E5DC}" presName="tx1" presStyleLbl="revTx" presStyleIdx="6" presStyleCnt="7"/>
      <dgm:spPr/>
    </dgm:pt>
    <dgm:pt modelId="{53C39D80-78ED-4830-AF48-C6FF53E5BC67}" type="pres">
      <dgm:prSet presAssocID="{BDEAA0D6-1774-4CB3-AE4F-504E1FF5E5DC}" presName="vert1" presStyleCnt="0"/>
      <dgm:spPr/>
    </dgm:pt>
  </dgm:ptLst>
  <dgm:cxnLst>
    <dgm:cxn modelId="{43572505-3587-4568-89B0-7898375F02D6}" srcId="{3C4767E7-C075-4D2C-AA7E-DEEC99793499}" destId="{65602877-6D66-441A-962D-0BA7AEFA837D}" srcOrd="1" destOrd="0" parTransId="{AF2D6D3B-6645-46DB-A010-CBFA9CA85ACF}" sibTransId="{EA7BFDD3-2529-41BC-8049-40D0F73F18E8}"/>
    <dgm:cxn modelId="{0C914F5B-E7F3-4DA6-B9EF-54C9F06C511D}" srcId="{3C4767E7-C075-4D2C-AA7E-DEEC99793499}" destId="{BDEAA0D6-1774-4CB3-AE4F-504E1FF5E5DC}" srcOrd="6" destOrd="0" parTransId="{B33337BA-04D6-4B01-91F8-CA5C38E96C22}" sibTransId="{23BD2890-EFAD-4333-9249-F247ABE97D09}"/>
    <dgm:cxn modelId="{5E513B47-6FF0-48B3-A307-B94F3FEBE177}" srcId="{3C4767E7-C075-4D2C-AA7E-DEEC99793499}" destId="{04C22507-4181-4254-9190-31F7DB356860}" srcOrd="4" destOrd="0" parTransId="{ADF4A017-977E-4D51-A0E5-F033821F2EEE}" sibTransId="{4BE97EF1-58F1-4911-83AB-0B3CD3509A78}"/>
    <dgm:cxn modelId="{FD85D06A-B08F-42D9-B1C3-7F043AEDC26D}" type="presOf" srcId="{82846DC0-C93D-485E-AA71-7A82303B9D7E}" destId="{9C64830B-4549-43CD-A222-198B53677BFA}" srcOrd="0" destOrd="0" presId="urn:microsoft.com/office/officeart/2008/layout/LinedList"/>
    <dgm:cxn modelId="{462CF06D-57B5-4158-8E38-EBF1A1B97B53}" type="presOf" srcId="{3C4767E7-C075-4D2C-AA7E-DEEC99793499}" destId="{E744E7E8-C235-4472-88A4-B29742260166}" srcOrd="0" destOrd="0" presId="urn:microsoft.com/office/officeart/2008/layout/LinedList"/>
    <dgm:cxn modelId="{EFDC737D-CAFE-4D58-A332-CE7C43B25FA0}" type="presOf" srcId="{04C22507-4181-4254-9190-31F7DB356860}" destId="{C31F33B6-E706-49DC-B3D2-4A0E7938A307}" srcOrd="0" destOrd="0" presId="urn:microsoft.com/office/officeart/2008/layout/LinedList"/>
    <dgm:cxn modelId="{C241B596-EF00-4BA3-82E9-9EC2E25916F7}" type="presOf" srcId="{BDEAA0D6-1774-4CB3-AE4F-504E1FF5E5DC}" destId="{26D316E2-6A1A-4736-94D8-46EE7645096A}" srcOrd="0" destOrd="0" presId="urn:microsoft.com/office/officeart/2008/layout/LinedList"/>
    <dgm:cxn modelId="{80530197-6BCC-4A1E-93F3-0B53CE9C57DA}" type="presOf" srcId="{C3711301-A9E1-48B5-B8A3-822340124218}" destId="{809F1FC5-4348-4C25-9CEA-ACC3ACF23A75}" srcOrd="0" destOrd="0" presId="urn:microsoft.com/office/officeart/2008/layout/LinedList"/>
    <dgm:cxn modelId="{3409729F-E9C1-44C6-9232-F6BD0AF43E71}" type="presOf" srcId="{FDE15545-68DE-41E6-B051-45ED2051C48D}" destId="{6FB6B09E-901D-4803-A008-7A25679E4C8B}" srcOrd="0" destOrd="0" presId="urn:microsoft.com/office/officeart/2008/layout/LinedList"/>
    <dgm:cxn modelId="{60E38BB5-B43F-4CE0-8FD1-61994DCEA8E8}" type="presOf" srcId="{16377125-F4C6-4CD2-94D9-9C711BC962AE}" destId="{634DCE93-0477-41A7-8E3E-DC8ACB1315E0}" srcOrd="0" destOrd="0" presId="urn:microsoft.com/office/officeart/2008/layout/LinedList"/>
    <dgm:cxn modelId="{A8A190C1-9B60-426E-B3D4-1222998B4A24}" srcId="{3C4767E7-C075-4D2C-AA7E-DEEC99793499}" destId="{C3711301-A9E1-48B5-B8A3-822340124218}" srcOrd="2" destOrd="0" parTransId="{0AF8B0B0-F370-47B3-80B8-CEDB3CCB7358}" sibTransId="{BAE5787A-82CB-4749-9680-C88CC20C532F}"/>
    <dgm:cxn modelId="{927195C1-20F9-4897-8BB9-DC8738C52D36}" srcId="{3C4767E7-C075-4D2C-AA7E-DEEC99793499}" destId="{16377125-F4C6-4CD2-94D9-9C711BC962AE}" srcOrd="0" destOrd="0" parTransId="{6AD15DC4-2997-4CB0-B0B5-7687E786A71E}" sibTransId="{B00C6FB4-A323-4BC5-9C6D-BAA778AFD30C}"/>
    <dgm:cxn modelId="{AD318BCE-2EAC-4932-B9DA-205B61C18F64}" srcId="{3C4767E7-C075-4D2C-AA7E-DEEC99793499}" destId="{FDE15545-68DE-41E6-B051-45ED2051C48D}" srcOrd="5" destOrd="0" parTransId="{43B430B3-3C8F-43E8-97AE-90418EC6CA93}" sibTransId="{80DB746D-B9FE-4FDC-B635-CE18059176E9}"/>
    <dgm:cxn modelId="{5F0892F1-0BC5-4809-B097-CEE1FF775B9F}" type="presOf" srcId="{65602877-6D66-441A-962D-0BA7AEFA837D}" destId="{C463813D-296A-4084-88A2-AEA6D3213640}" srcOrd="0" destOrd="0" presId="urn:microsoft.com/office/officeart/2008/layout/LinedList"/>
    <dgm:cxn modelId="{A358E0F6-63DE-4E8D-8D3C-2117C763E022}" srcId="{3C4767E7-C075-4D2C-AA7E-DEEC99793499}" destId="{82846DC0-C93D-485E-AA71-7A82303B9D7E}" srcOrd="3" destOrd="0" parTransId="{632D9E9F-7174-41EC-BAA8-6CB56424B5AB}" sibTransId="{1998555B-E251-45A4-9653-C5669CA90CD2}"/>
    <dgm:cxn modelId="{199CD02B-5889-4AFE-ADC1-6F4F9183F845}" type="presParOf" srcId="{E744E7E8-C235-4472-88A4-B29742260166}" destId="{9492C5C8-F223-483B-BE03-B067F47164A9}" srcOrd="0" destOrd="0" presId="urn:microsoft.com/office/officeart/2008/layout/LinedList"/>
    <dgm:cxn modelId="{303C7B56-E485-4DE7-A1F8-58A78CED5D99}" type="presParOf" srcId="{E744E7E8-C235-4472-88A4-B29742260166}" destId="{03387A7C-E446-48E2-A6ED-5AE06F4C9F73}" srcOrd="1" destOrd="0" presId="urn:microsoft.com/office/officeart/2008/layout/LinedList"/>
    <dgm:cxn modelId="{6C336290-FAAF-4885-8019-29B3EEDB0F99}" type="presParOf" srcId="{03387A7C-E446-48E2-A6ED-5AE06F4C9F73}" destId="{634DCE93-0477-41A7-8E3E-DC8ACB1315E0}" srcOrd="0" destOrd="0" presId="urn:microsoft.com/office/officeart/2008/layout/LinedList"/>
    <dgm:cxn modelId="{4B996590-9FE1-4D0B-9F2D-E6AD7B4B048A}" type="presParOf" srcId="{03387A7C-E446-48E2-A6ED-5AE06F4C9F73}" destId="{DC625C85-BA71-453D-BB98-11DF182D9AB7}" srcOrd="1" destOrd="0" presId="urn:microsoft.com/office/officeart/2008/layout/LinedList"/>
    <dgm:cxn modelId="{E6910D12-CC11-4420-ADC2-56463C6FB84E}" type="presParOf" srcId="{E744E7E8-C235-4472-88A4-B29742260166}" destId="{4D5C41B5-B974-42D1-9CBA-F4411B99FA6C}" srcOrd="2" destOrd="0" presId="urn:microsoft.com/office/officeart/2008/layout/LinedList"/>
    <dgm:cxn modelId="{C68CF070-193B-4645-A6A8-CEB490E29945}" type="presParOf" srcId="{E744E7E8-C235-4472-88A4-B29742260166}" destId="{9651906F-BD8C-4B61-B551-B9B23165F4B2}" srcOrd="3" destOrd="0" presId="urn:microsoft.com/office/officeart/2008/layout/LinedList"/>
    <dgm:cxn modelId="{35B17621-49CE-47D2-BCE9-4DE5B3CC0FA5}" type="presParOf" srcId="{9651906F-BD8C-4B61-B551-B9B23165F4B2}" destId="{C463813D-296A-4084-88A2-AEA6D3213640}" srcOrd="0" destOrd="0" presId="urn:microsoft.com/office/officeart/2008/layout/LinedList"/>
    <dgm:cxn modelId="{008D8737-4E55-4AE8-8E96-C9D8DF70C551}" type="presParOf" srcId="{9651906F-BD8C-4B61-B551-B9B23165F4B2}" destId="{1F2B3B8F-70D2-41A5-B5D8-8DE29F7748D2}" srcOrd="1" destOrd="0" presId="urn:microsoft.com/office/officeart/2008/layout/LinedList"/>
    <dgm:cxn modelId="{5246515C-9B5E-4DDE-B1E6-3B1C91564C30}" type="presParOf" srcId="{E744E7E8-C235-4472-88A4-B29742260166}" destId="{B5635582-84D0-4B20-90F0-ED5573E92641}" srcOrd="4" destOrd="0" presId="urn:microsoft.com/office/officeart/2008/layout/LinedList"/>
    <dgm:cxn modelId="{D91A1955-14E3-4AFE-8491-AC12C2EC933A}" type="presParOf" srcId="{E744E7E8-C235-4472-88A4-B29742260166}" destId="{7249638A-92BA-47DE-9DD5-F9F657F604E1}" srcOrd="5" destOrd="0" presId="urn:microsoft.com/office/officeart/2008/layout/LinedList"/>
    <dgm:cxn modelId="{270EE99D-A6D8-45EB-90F6-9DDDC8261C31}" type="presParOf" srcId="{7249638A-92BA-47DE-9DD5-F9F657F604E1}" destId="{809F1FC5-4348-4C25-9CEA-ACC3ACF23A75}" srcOrd="0" destOrd="0" presId="urn:microsoft.com/office/officeart/2008/layout/LinedList"/>
    <dgm:cxn modelId="{A8CCDBB2-74B3-489E-A9DF-827473794D4E}" type="presParOf" srcId="{7249638A-92BA-47DE-9DD5-F9F657F604E1}" destId="{7ADFDBD9-3038-4AD7-8420-CF0181109B6D}" srcOrd="1" destOrd="0" presId="urn:microsoft.com/office/officeart/2008/layout/LinedList"/>
    <dgm:cxn modelId="{5C44ACAA-E7E4-45C4-B090-3AC9C76AFD76}" type="presParOf" srcId="{E744E7E8-C235-4472-88A4-B29742260166}" destId="{661C1C11-A3CC-47FB-99CF-7FAD7D4C5D86}" srcOrd="6" destOrd="0" presId="urn:microsoft.com/office/officeart/2008/layout/LinedList"/>
    <dgm:cxn modelId="{A4E85411-E5E3-413C-82CB-EE783EF090E7}" type="presParOf" srcId="{E744E7E8-C235-4472-88A4-B29742260166}" destId="{7C3556C0-B58F-44F0-96F8-D8F83798C8C6}" srcOrd="7" destOrd="0" presId="urn:microsoft.com/office/officeart/2008/layout/LinedList"/>
    <dgm:cxn modelId="{DFB2422E-3E5B-4F66-85EC-F4D9C10D3A29}" type="presParOf" srcId="{7C3556C0-B58F-44F0-96F8-D8F83798C8C6}" destId="{9C64830B-4549-43CD-A222-198B53677BFA}" srcOrd="0" destOrd="0" presId="urn:microsoft.com/office/officeart/2008/layout/LinedList"/>
    <dgm:cxn modelId="{BA20D2CA-7FF7-42C9-8BD5-3967984145F5}" type="presParOf" srcId="{7C3556C0-B58F-44F0-96F8-D8F83798C8C6}" destId="{F6D46BBD-D1E0-419A-AF03-B73D9C2D3443}" srcOrd="1" destOrd="0" presId="urn:microsoft.com/office/officeart/2008/layout/LinedList"/>
    <dgm:cxn modelId="{D24973F5-DA22-4D30-8B99-C05F54C25AD7}" type="presParOf" srcId="{E744E7E8-C235-4472-88A4-B29742260166}" destId="{359A7596-82C1-4EB8-BC2F-CCE934A7753B}" srcOrd="8" destOrd="0" presId="urn:microsoft.com/office/officeart/2008/layout/LinedList"/>
    <dgm:cxn modelId="{90EA3DED-5101-458C-BC5D-43045E7E8C12}" type="presParOf" srcId="{E744E7E8-C235-4472-88A4-B29742260166}" destId="{FC5A78A8-FB35-48EE-95F7-B2A9260030B9}" srcOrd="9" destOrd="0" presId="urn:microsoft.com/office/officeart/2008/layout/LinedList"/>
    <dgm:cxn modelId="{98C6DED8-0D1C-4ECE-B84B-B1CDDFD7F726}" type="presParOf" srcId="{FC5A78A8-FB35-48EE-95F7-B2A9260030B9}" destId="{C31F33B6-E706-49DC-B3D2-4A0E7938A307}" srcOrd="0" destOrd="0" presId="urn:microsoft.com/office/officeart/2008/layout/LinedList"/>
    <dgm:cxn modelId="{EF564935-8D58-4A97-9579-F4E88FE3180D}" type="presParOf" srcId="{FC5A78A8-FB35-48EE-95F7-B2A9260030B9}" destId="{57E2EA8D-137F-414F-AD18-74AB9A25D006}" srcOrd="1" destOrd="0" presId="urn:microsoft.com/office/officeart/2008/layout/LinedList"/>
    <dgm:cxn modelId="{8343AC18-473A-4242-86A9-4762CDF7AAC8}" type="presParOf" srcId="{E744E7E8-C235-4472-88A4-B29742260166}" destId="{6EACD1A8-318E-4A8C-B96E-9251C967C7DE}" srcOrd="10" destOrd="0" presId="urn:microsoft.com/office/officeart/2008/layout/LinedList"/>
    <dgm:cxn modelId="{AFDAC689-8EE9-486C-8AD5-6488D94E45B1}" type="presParOf" srcId="{E744E7E8-C235-4472-88A4-B29742260166}" destId="{433F584F-0B5C-4AEB-86B6-C6BE37DF9779}" srcOrd="11" destOrd="0" presId="urn:microsoft.com/office/officeart/2008/layout/LinedList"/>
    <dgm:cxn modelId="{7B97CD53-89C5-47B8-A394-18ABEC1472E1}" type="presParOf" srcId="{433F584F-0B5C-4AEB-86B6-C6BE37DF9779}" destId="{6FB6B09E-901D-4803-A008-7A25679E4C8B}" srcOrd="0" destOrd="0" presId="urn:microsoft.com/office/officeart/2008/layout/LinedList"/>
    <dgm:cxn modelId="{B50B1759-6E0C-4589-934B-EA239D2DADA2}" type="presParOf" srcId="{433F584F-0B5C-4AEB-86B6-C6BE37DF9779}" destId="{176BE8A8-2EA6-42B0-8C04-7EFD0D39F25C}" srcOrd="1" destOrd="0" presId="urn:microsoft.com/office/officeart/2008/layout/LinedList"/>
    <dgm:cxn modelId="{C2DB727B-B7E1-4911-9BE7-4051196239C3}" type="presParOf" srcId="{E744E7E8-C235-4472-88A4-B29742260166}" destId="{34674139-C67A-44FB-87F5-BAE778A5F554}" srcOrd="12" destOrd="0" presId="urn:microsoft.com/office/officeart/2008/layout/LinedList"/>
    <dgm:cxn modelId="{A6C6B6B7-0210-4E2C-AE7E-50178C68DEB1}" type="presParOf" srcId="{E744E7E8-C235-4472-88A4-B29742260166}" destId="{14FF6E7F-900F-472D-88AE-C79234913649}" srcOrd="13" destOrd="0" presId="urn:microsoft.com/office/officeart/2008/layout/LinedList"/>
    <dgm:cxn modelId="{2C728DCC-6207-4147-A2CF-348E7CCBD859}" type="presParOf" srcId="{14FF6E7F-900F-472D-88AE-C79234913649}" destId="{26D316E2-6A1A-4736-94D8-46EE7645096A}" srcOrd="0" destOrd="0" presId="urn:microsoft.com/office/officeart/2008/layout/LinedList"/>
    <dgm:cxn modelId="{EAB44C48-F589-4E69-810C-A7869E1B4643}" type="presParOf" srcId="{14FF6E7F-900F-472D-88AE-C79234913649}" destId="{53C39D80-78ED-4830-AF48-C6FF53E5BC6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2C5C8-F223-483B-BE03-B067F47164A9}">
      <dsp:nvSpPr>
        <dsp:cNvPr id="0" name=""/>
        <dsp:cNvSpPr/>
      </dsp:nvSpPr>
      <dsp:spPr>
        <a:xfrm>
          <a:off x="0" y="448"/>
          <a:ext cx="64574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DCE93-0477-41A7-8E3E-DC8ACB1315E0}">
      <dsp:nvSpPr>
        <dsp:cNvPr id="0" name=""/>
        <dsp:cNvSpPr/>
      </dsp:nvSpPr>
      <dsp:spPr>
        <a:xfrm>
          <a:off x="0" y="448"/>
          <a:ext cx="6457435" cy="524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Lato"/>
              <a:ea typeface="Lato"/>
              <a:cs typeface="Lato"/>
            </a:rPr>
            <a:t>Downloaded Crime activity in Los Angeles</a:t>
          </a:r>
          <a:endParaRPr lang="en-US" sz="2400" kern="1200">
            <a:latin typeface="Lato"/>
            <a:ea typeface="Lato"/>
            <a:cs typeface="Lato"/>
          </a:endParaRPr>
        </a:p>
      </dsp:txBody>
      <dsp:txXfrm>
        <a:off x="0" y="448"/>
        <a:ext cx="6457435" cy="524842"/>
      </dsp:txXfrm>
    </dsp:sp>
    <dsp:sp modelId="{4D5C41B5-B974-42D1-9CBA-F4411B99FA6C}">
      <dsp:nvSpPr>
        <dsp:cNvPr id="0" name=""/>
        <dsp:cNvSpPr/>
      </dsp:nvSpPr>
      <dsp:spPr>
        <a:xfrm>
          <a:off x="0" y="525290"/>
          <a:ext cx="64574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3813D-296A-4084-88A2-AEA6D3213640}">
      <dsp:nvSpPr>
        <dsp:cNvPr id="0" name=""/>
        <dsp:cNvSpPr/>
      </dsp:nvSpPr>
      <dsp:spPr>
        <a:xfrm>
          <a:off x="0" y="525290"/>
          <a:ext cx="6457435" cy="524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Lato"/>
              <a:ea typeface="Lato"/>
              <a:cs typeface="Lato"/>
            </a:rPr>
            <a:t>167.9 MB   </a:t>
          </a:r>
          <a:endParaRPr lang="en-US" sz="2400" b="1" kern="1200">
            <a:latin typeface="Lato"/>
            <a:ea typeface="Lato"/>
            <a:cs typeface="Lato"/>
          </a:endParaRPr>
        </a:p>
      </dsp:txBody>
      <dsp:txXfrm>
        <a:off x="0" y="525290"/>
        <a:ext cx="6457435" cy="524842"/>
      </dsp:txXfrm>
    </dsp:sp>
    <dsp:sp modelId="{B5635582-84D0-4B20-90F0-ED5573E92641}">
      <dsp:nvSpPr>
        <dsp:cNvPr id="0" name=""/>
        <dsp:cNvSpPr/>
      </dsp:nvSpPr>
      <dsp:spPr>
        <a:xfrm>
          <a:off x="0" y="1050133"/>
          <a:ext cx="64574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F1FC5-4348-4C25-9CEA-ACC3ACF23A75}">
      <dsp:nvSpPr>
        <dsp:cNvPr id="0" name=""/>
        <dsp:cNvSpPr/>
      </dsp:nvSpPr>
      <dsp:spPr>
        <a:xfrm>
          <a:off x="0" y="1050133"/>
          <a:ext cx="6457435" cy="524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Lato"/>
              <a:ea typeface="Lato"/>
              <a:cs typeface="Lato"/>
            </a:rPr>
            <a:t>Prepared data:</a:t>
          </a:r>
          <a:endParaRPr lang="en-US" sz="2400" kern="1200">
            <a:latin typeface="Lato"/>
            <a:ea typeface="Lato"/>
            <a:cs typeface="Lato"/>
          </a:endParaRPr>
        </a:p>
      </dsp:txBody>
      <dsp:txXfrm>
        <a:off x="0" y="1050133"/>
        <a:ext cx="6457435" cy="524842"/>
      </dsp:txXfrm>
    </dsp:sp>
    <dsp:sp modelId="{661C1C11-A3CC-47FB-99CF-7FAD7D4C5D86}">
      <dsp:nvSpPr>
        <dsp:cNvPr id="0" name=""/>
        <dsp:cNvSpPr/>
      </dsp:nvSpPr>
      <dsp:spPr>
        <a:xfrm>
          <a:off x="0" y="1574975"/>
          <a:ext cx="64574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4830B-4549-43CD-A222-198B53677BFA}">
      <dsp:nvSpPr>
        <dsp:cNvPr id="0" name=""/>
        <dsp:cNvSpPr/>
      </dsp:nvSpPr>
      <dsp:spPr>
        <a:xfrm>
          <a:off x="0" y="1574975"/>
          <a:ext cx="6457435" cy="524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Lato"/>
              <a:ea typeface="Lato"/>
              <a:cs typeface="Lato"/>
            </a:rPr>
            <a:t>Removing unneeded columns</a:t>
          </a:r>
          <a:endParaRPr lang="en-US" sz="2400" kern="1200">
            <a:latin typeface="Lato"/>
            <a:ea typeface="Lato"/>
            <a:cs typeface="Lato"/>
          </a:endParaRPr>
        </a:p>
      </dsp:txBody>
      <dsp:txXfrm>
        <a:off x="0" y="1574975"/>
        <a:ext cx="6457435" cy="524842"/>
      </dsp:txXfrm>
    </dsp:sp>
    <dsp:sp modelId="{359A7596-82C1-4EB8-BC2F-CCE934A7753B}">
      <dsp:nvSpPr>
        <dsp:cNvPr id="0" name=""/>
        <dsp:cNvSpPr/>
      </dsp:nvSpPr>
      <dsp:spPr>
        <a:xfrm>
          <a:off x="0" y="2099818"/>
          <a:ext cx="64574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F33B6-E706-49DC-B3D2-4A0E7938A307}">
      <dsp:nvSpPr>
        <dsp:cNvPr id="0" name=""/>
        <dsp:cNvSpPr/>
      </dsp:nvSpPr>
      <dsp:spPr>
        <a:xfrm>
          <a:off x="0" y="2099818"/>
          <a:ext cx="6457435" cy="524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Lato"/>
              <a:ea typeface="Lato"/>
              <a:cs typeface="Lato"/>
            </a:rPr>
            <a:t>Fusing Dates with Military time</a:t>
          </a:r>
          <a:endParaRPr lang="en-US" sz="2400" kern="1200">
            <a:latin typeface="Lato"/>
            <a:ea typeface="Lato"/>
            <a:cs typeface="Lato"/>
          </a:endParaRPr>
        </a:p>
      </dsp:txBody>
      <dsp:txXfrm>
        <a:off x="0" y="2099818"/>
        <a:ext cx="6457435" cy="524842"/>
      </dsp:txXfrm>
    </dsp:sp>
    <dsp:sp modelId="{6EACD1A8-318E-4A8C-B96E-9251C967C7DE}">
      <dsp:nvSpPr>
        <dsp:cNvPr id="0" name=""/>
        <dsp:cNvSpPr/>
      </dsp:nvSpPr>
      <dsp:spPr>
        <a:xfrm>
          <a:off x="0" y="2624660"/>
          <a:ext cx="64574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6B09E-901D-4803-A008-7A25679E4C8B}">
      <dsp:nvSpPr>
        <dsp:cNvPr id="0" name=""/>
        <dsp:cNvSpPr/>
      </dsp:nvSpPr>
      <dsp:spPr>
        <a:xfrm>
          <a:off x="0" y="2624660"/>
          <a:ext cx="6457435" cy="524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Lato"/>
              <a:ea typeface="Lato"/>
              <a:cs typeface="Lato"/>
            </a:rPr>
            <a:t>Adding a Count Columns to facilitate stories </a:t>
          </a:r>
          <a:endParaRPr lang="en-US" sz="2400" kern="1200">
            <a:latin typeface="Lato"/>
            <a:ea typeface="Lato"/>
            <a:cs typeface="Lato"/>
          </a:endParaRPr>
        </a:p>
      </dsp:txBody>
      <dsp:txXfrm>
        <a:off x="0" y="2624660"/>
        <a:ext cx="6457435" cy="524842"/>
      </dsp:txXfrm>
    </dsp:sp>
    <dsp:sp modelId="{34674139-C67A-44FB-87F5-BAE778A5F554}">
      <dsp:nvSpPr>
        <dsp:cNvPr id="0" name=""/>
        <dsp:cNvSpPr/>
      </dsp:nvSpPr>
      <dsp:spPr>
        <a:xfrm>
          <a:off x="0" y="3149503"/>
          <a:ext cx="64574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316E2-6A1A-4736-94D8-46EE7645096A}">
      <dsp:nvSpPr>
        <dsp:cNvPr id="0" name=""/>
        <dsp:cNvSpPr/>
      </dsp:nvSpPr>
      <dsp:spPr>
        <a:xfrm>
          <a:off x="0" y="3149503"/>
          <a:ext cx="6457435" cy="524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Lato"/>
              <a:ea typeface="Lato"/>
              <a:cs typeface="Lato"/>
            </a:rPr>
            <a:t>and reducing data errors</a:t>
          </a:r>
          <a:endParaRPr lang="en-US" sz="2400" kern="1200">
            <a:latin typeface="Lato"/>
            <a:ea typeface="Lato"/>
            <a:cs typeface="Lato"/>
          </a:endParaRPr>
        </a:p>
      </dsp:txBody>
      <dsp:txXfrm>
        <a:off x="0" y="3149503"/>
        <a:ext cx="6457435" cy="524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3/29/2023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3/29/2023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ission-statement.com/l-a-p-d-missio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on-statement.com/l-a-p-d-miss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on-statement.com/l-a-p-d-miss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mission-statement.com/l-a-p-d-miss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hyperlink" Target="https://mission-statement.com/l-a-p-d-miss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mission-statement.com/l-a-p-d-missi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mission-statement.com/l-a-p-d-missi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on-statement.com/l-a-p-d-miss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on-statement.com/l-a-p-d-miss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on-statement.com/l-a-p-d-miss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1_3B0CA58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ssion-statement.com/l-a-p-d-mission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mission-statement.com/l-a-p-d-mission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diagramDrawing" Target="../diagrams/drawing1.xml"/><Relationship Id="rId5" Type="http://schemas.openxmlformats.org/officeDocument/2006/relationships/hyperlink" Target="https://catalog.data.gov/dataset/crime-data-from-2020-to-present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s://mission-statement.com/l-a-p-d-mission/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on-statement.com/l-a-p-d-miss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on-statement.com/l-a-p-d-miss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on-statement.com/l-a-p-d-miss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mission-statement.com/l-a-p-d-missi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mission-statement.com/l-a-p-d-miss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0478" y="1152605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>
                <a:latin typeface="Lato"/>
                <a:ea typeface="Lato"/>
                <a:cs typeface="Lato"/>
              </a:rPr>
              <a:t>LAPD Crime Data from 2020-3/1/23 Analysis and Recommendations 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3" y="4083077"/>
            <a:ext cx="5439723" cy="2166225"/>
          </a:xfrm>
        </p:spPr>
        <p:txBody>
          <a:bodyPr>
            <a:normAutofit/>
          </a:bodyPr>
          <a:lstStyle/>
          <a:p>
            <a:pPr fontAlgn="base">
              <a:lnSpc>
                <a:spcPct val="90000"/>
              </a:lnSpc>
            </a:pPr>
            <a:r>
              <a:rPr lang="en-US" sz="2400">
                <a:ln w="3175" cmpd="sng">
                  <a:noFill/>
                </a:ln>
              </a:rPr>
              <a:t>Authors: Jose Aviles, Desarie Gonzales, Javier Gutierrez, Patricia Santana, Abby Ruiz, Marko </a:t>
            </a:r>
            <a:r>
              <a:rPr lang="en-US" sz="2400" err="1">
                <a:ln w="3175" cmpd="sng">
                  <a:noFill/>
                </a:ln>
              </a:rPr>
              <a:t>Vuksanovic</a:t>
            </a:r>
            <a:r>
              <a:rPr lang="en-US" sz="2400">
                <a:ln w="3175" cmpd="sng">
                  <a:noFill/>
                </a:ln>
              </a:rPr>
              <a:t> </a:t>
            </a:r>
          </a:p>
          <a:p>
            <a:pPr rtl="0" fontAlgn="base">
              <a:lnSpc>
                <a:spcPct val="90000"/>
              </a:lnSpc>
            </a:pPr>
            <a:r>
              <a:rPr lang="en-US" sz="2400">
                <a:ln w="3175" cmpd="sng">
                  <a:noFill/>
                </a:ln>
              </a:rPr>
              <a:t>California State University, Los Angeles</a:t>
            </a:r>
          </a:p>
          <a:p>
            <a:pPr rtl="0" fontAlgn="base">
              <a:lnSpc>
                <a:spcPct val="90000"/>
              </a:lnSpc>
            </a:pPr>
            <a:r>
              <a:rPr lang="en-US" sz="2400" b="0" i="0">
                <a:effectLst/>
                <a:latin typeface="Times New Roman"/>
                <a:cs typeface="Times New Roman"/>
              </a:rPr>
              <a:t> </a:t>
            </a:r>
            <a:r>
              <a:rPr lang="en-US" sz="2400">
                <a:ln w="3175" cmpd="sng">
                  <a:noFill/>
                </a:ln>
              </a:rPr>
              <a:t>BUS 5100-93 Intro to Business Analytics</a:t>
            </a:r>
            <a:r>
              <a:rPr lang="en-US" sz="1800">
                <a:ln w="3175" cmpd="sng">
                  <a:noFill/>
                </a:ln>
              </a:rPr>
              <a:t> 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60DD702-FB51-7164-748C-2BC0E2E7CB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110" r="666" b="9089"/>
          <a:stretch/>
        </p:blipFill>
        <p:spPr>
          <a:xfrm>
            <a:off x="106121" y="106111"/>
            <a:ext cx="5361470" cy="6751889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8446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17C0EF-225B-23A9-66E3-9CE412F2ADAA}"/>
              </a:ext>
            </a:extLst>
          </p:cNvPr>
          <p:cNvSpPr txBox="1">
            <a:spLocks/>
          </p:cNvSpPr>
          <p:nvPr/>
        </p:nvSpPr>
        <p:spPr>
          <a:xfrm>
            <a:off x="2469915" y="-2633"/>
            <a:ext cx="9232879" cy="11988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b="1">
                <a:latin typeface="Lato"/>
                <a:ea typeface="Lato"/>
                <a:cs typeface="Lato"/>
              </a:rPr>
              <a:t> Predictive Analysis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b="1">
                <a:latin typeface="Lato"/>
                <a:ea typeface="Lato"/>
                <a:cs typeface="Lato"/>
              </a:rPr>
              <a:t> Value by Month 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40CD361-406A-E90E-6A21-5F0319971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110" r="666" b="9089"/>
          <a:stretch/>
        </p:blipFill>
        <p:spPr>
          <a:xfrm>
            <a:off x="102238" y="-48435"/>
            <a:ext cx="4660637" cy="6906523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5FF84EE-E114-5D4B-9765-BF8A547B5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946" y="1909551"/>
            <a:ext cx="9138554" cy="42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2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17C0EF-225B-23A9-66E3-9CE412F2ADAA}"/>
              </a:ext>
            </a:extLst>
          </p:cNvPr>
          <p:cNvSpPr txBox="1">
            <a:spLocks/>
          </p:cNvSpPr>
          <p:nvPr/>
        </p:nvSpPr>
        <p:spPr>
          <a:xfrm>
            <a:off x="-387584" y="87604"/>
            <a:ext cx="9954773" cy="145956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b="1">
              <a:ea typeface="+mj-lt"/>
              <a:cs typeface="+mj-lt"/>
            </a:endParaRPr>
          </a:p>
          <a:p>
            <a:r>
              <a:rPr lang="en-US" b="1">
                <a:latin typeface="Lato"/>
                <a:ea typeface="+mj-lt"/>
                <a:cs typeface="+mj-lt"/>
              </a:rPr>
              <a:t>Predictive Value by Area </a:t>
            </a:r>
            <a:endParaRPr lang="en-US">
              <a:latin typeface="Lato"/>
              <a:ea typeface="+mj-lt"/>
              <a:cs typeface="+mj-lt"/>
            </a:endParaRPr>
          </a:p>
          <a:p>
            <a:pPr algn="ctr">
              <a:spcAft>
                <a:spcPts val="600"/>
              </a:spcAft>
            </a:pPr>
            <a:endParaRPr lang="en-US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40CD361-406A-E90E-6A21-5F0319971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110" r="666" b="9089"/>
          <a:stretch/>
        </p:blipFill>
        <p:spPr>
          <a:xfrm>
            <a:off x="102238" y="-48435"/>
            <a:ext cx="4660637" cy="6906523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4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EF4DAA6-D8D5-538F-5422-A749549FA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409" y="1622359"/>
            <a:ext cx="8865935" cy="4274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7FBFFC-8EF9-D8D1-252D-FC2005FD8EC1}"/>
              </a:ext>
            </a:extLst>
          </p:cNvPr>
          <p:cNvSpPr txBox="1"/>
          <p:nvPr/>
        </p:nvSpPr>
        <p:spPr>
          <a:xfrm>
            <a:off x="101975" y="2233504"/>
            <a:ext cx="3014093" cy="286232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/>
              <a:t>Area Trends:</a:t>
            </a:r>
          </a:p>
          <a:p>
            <a:endParaRPr lang="en-US"/>
          </a:p>
          <a:p>
            <a:r>
              <a:rPr lang="en-US" b="1"/>
              <a:t>Top Two</a:t>
            </a:r>
            <a:r>
              <a:rPr lang="en-US"/>
              <a:t> Highest Crime Count</a:t>
            </a:r>
          </a:p>
          <a:p>
            <a:r>
              <a:rPr lang="en-US"/>
              <a:t> 1.  77th Street</a:t>
            </a:r>
          </a:p>
          <a:p>
            <a:r>
              <a:rPr lang="en-US"/>
              <a:t>2. Central </a:t>
            </a:r>
          </a:p>
          <a:p>
            <a:endParaRPr lang="en-US"/>
          </a:p>
          <a:p>
            <a:r>
              <a:rPr lang="en-US" b="1"/>
              <a:t>Top Two</a:t>
            </a:r>
            <a:r>
              <a:rPr lang="en-US"/>
              <a:t> Lowest Crime Count:</a:t>
            </a:r>
          </a:p>
          <a:p>
            <a:pPr marL="342900" indent="-342900">
              <a:buAutoNum type="arabicPeriod"/>
            </a:pPr>
            <a:r>
              <a:rPr lang="en-US"/>
              <a:t>Foothill</a:t>
            </a:r>
          </a:p>
          <a:p>
            <a:pPr marL="342900" indent="-342900">
              <a:buAutoNum type="arabicPeriod"/>
            </a:pPr>
            <a:r>
              <a:rPr lang="en-US"/>
              <a:t>Devonshire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5FC347-87C7-88C7-D2FF-22FB0C7A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100" y="91441"/>
            <a:ext cx="9232879" cy="8379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latin typeface="Lato"/>
                <a:ea typeface="Lato"/>
                <a:cs typeface="Lato"/>
              </a:rPr>
              <a:t>Time</a:t>
            </a:r>
            <a:r>
              <a:rPr lang="en-US" b="1">
                <a:ln w="3175" cmpd="sng">
                  <a:noFill/>
                </a:ln>
                <a:latin typeface="Lato"/>
                <a:ea typeface="Lato"/>
                <a:cs typeface="Lato"/>
              </a:rPr>
              <a:t> </a:t>
            </a:r>
            <a:r>
              <a:rPr lang="en-US" b="1">
                <a:latin typeface="Lato"/>
                <a:ea typeface="Lato"/>
                <a:cs typeface="Lato"/>
              </a:rPr>
              <a:t>Series </a:t>
            </a:r>
            <a:r>
              <a:rPr lang="en-US" b="1">
                <a:ln w="3175" cmpd="sng">
                  <a:noFill/>
                </a:ln>
                <a:latin typeface="Lato"/>
                <a:ea typeface="Lato"/>
                <a:cs typeface="Lato"/>
              </a:rPr>
              <a:t>Analysis</a:t>
            </a:r>
            <a:r>
              <a:rPr lang="en-US" b="1">
                <a:latin typeface="Lato"/>
                <a:ea typeface="Lato"/>
                <a:cs typeface="Lato"/>
              </a:rPr>
              <a:t> and Forecast</a:t>
            </a:r>
            <a:endParaRPr lang="en-US">
              <a:ln w="3175" cmpd="sng">
                <a:noFill/>
              </a:ln>
              <a:latin typeface="Lato"/>
              <a:ea typeface="Lato"/>
              <a:cs typeface="Lato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89AC0F6-57DA-0FD3-7F0D-6E6D2A93D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110" r="666" b="9089"/>
          <a:stretch/>
        </p:blipFill>
        <p:spPr>
          <a:xfrm>
            <a:off x="19" y="-4763"/>
            <a:ext cx="5540859" cy="6974523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95B1931-5982-FCE6-F588-6928589C2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7" y="1323791"/>
            <a:ext cx="11844563" cy="560439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B7159F06-19B8-A62B-7666-CAD27EFFC2B5}"/>
              </a:ext>
            </a:extLst>
          </p:cNvPr>
          <p:cNvSpPr/>
          <p:nvPr/>
        </p:nvSpPr>
        <p:spPr>
          <a:xfrm>
            <a:off x="130629" y="4582840"/>
            <a:ext cx="11615057" cy="539731"/>
          </a:xfrm>
          <a:custGeom>
            <a:avLst/>
            <a:gdLst>
              <a:gd name="connsiteX0" fmla="*/ 0 w 11615057"/>
              <a:gd name="connsiteY0" fmla="*/ 446360 h 539731"/>
              <a:gd name="connsiteX1" fmla="*/ 468085 w 11615057"/>
              <a:gd name="connsiteY1" fmla="*/ 228646 h 539731"/>
              <a:gd name="connsiteX2" fmla="*/ 914400 w 11615057"/>
              <a:gd name="connsiteY2" fmla="*/ 533446 h 539731"/>
              <a:gd name="connsiteX3" fmla="*/ 1905000 w 11615057"/>
              <a:gd name="connsiteY3" fmla="*/ 108903 h 539731"/>
              <a:gd name="connsiteX4" fmla="*/ 3080657 w 11615057"/>
              <a:gd name="connsiteY4" fmla="*/ 489903 h 539731"/>
              <a:gd name="connsiteX5" fmla="*/ 5453742 w 11615057"/>
              <a:gd name="connsiteY5" fmla="*/ 46 h 539731"/>
              <a:gd name="connsiteX6" fmla="*/ 6792685 w 11615057"/>
              <a:gd name="connsiteY6" fmla="*/ 522560 h 539731"/>
              <a:gd name="connsiteX7" fmla="*/ 8305800 w 11615057"/>
              <a:gd name="connsiteY7" fmla="*/ 32703 h 539731"/>
              <a:gd name="connsiteX8" fmla="*/ 9448800 w 11615057"/>
              <a:gd name="connsiteY8" fmla="*/ 108903 h 539731"/>
              <a:gd name="connsiteX9" fmla="*/ 10025742 w 11615057"/>
              <a:gd name="connsiteY9" fmla="*/ 500789 h 539731"/>
              <a:gd name="connsiteX10" fmla="*/ 10559142 w 11615057"/>
              <a:gd name="connsiteY10" fmla="*/ 489903 h 539731"/>
              <a:gd name="connsiteX11" fmla="*/ 11615057 w 11615057"/>
              <a:gd name="connsiteY11" fmla="*/ 185103 h 5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15057" h="539731">
                <a:moveTo>
                  <a:pt x="0" y="446360"/>
                </a:moveTo>
                <a:cubicBezTo>
                  <a:pt x="157842" y="330246"/>
                  <a:pt x="315685" y="214132"/>
                  <a:pt x="468085" y="228646"/>
                </a:cubicBezTo>
                <a:cubicBezTo>
                  <a:pt x="620485" y="243160"/>
                  <a:pt x="674914" y="553403"/>
                  <a:pt x="914400" y="533446"/>
                </a:cubicBezTo>
                <a:cubicBezTo>
                  <a:pt x="1153886" y="513489"/>
                  <a:pt x="1543957" y="116160"/>
                  <a:pt x="1905000" y="108903"/>
                </a:cubicBezTo>
                <a:cubicBezTo>
                  <a:pt x="2266043" y="101646"/>
                  <a:pt x="2489200" y="508046"/>
                  <a:pt x="3080657" y="489903"/>
                </a:cubicBezTo>
                <a:cubicBezTo>
                  <a:pt x="3672114" y="471760"/>
                  <a:pt x="4835071" y="-5397"/>
                  <a:pt x="5453742" y="46"/>
                </a:cubicBezTo>
                <a:cubicBezTo>
                  <a:pt x="6072413" y="5489"/>
                  <a:pt x="6317342" y="517117"/>
                  <a:pt x="6792685" y="522560"/>
                </a:cubicBezTo>
                <a:cubicBezTo>
                  <a:pt x="7268028" y="528003"/>
                  <a:pt x="7863114" y="101646"/>
                  <a:pt x="8305800" y="32703"/>
                </a:cubicBezTo>
                <a:cubicBezTo>
                  <a:pt x="8748486" y="-36240"/>
                  <a:pt x="9162143" y="30889"/>
                  <a:pt x="9448800" y="108903"/>
                </a:cubicBezTo>
                <a:cubicBezTo>
                  <a:pt x="9735457" y="186917"/>
                  <a:pt x="9840685" y="437289"/>
                  <a:pt x="10025742" y="500789"/>
                </a:cubicBezTo>
                <a:cubicBezTo>
                  <a:pt x="10210799" y="564289"/>
                  <a:pt x="10294256" y="542517"/>
                  <a:pt x="10559142" y="489903"/>
                </a:cubicBezTo>
                <a:cubicBezTo>
                  <a:pt x="10824028" y="437289"/>
                  <a:pt x="11424557" y="237717"/>
                  <a:pt x="11615057" y="185103"/>
                </a:cubicBezTo>
              </a:path>
            </a:pathLst>
          </a:cu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4902A3-3C52-A9FE-AE41-42BBD89C8FA2}"/>
              </a:ext>
            </a:extLst>
          </p:cNvPr>
          <p:cNvCxnSpPr>
            <a:cxnSpLocks/>
          </p:cNvCxnSpPr>
          <p:nvPr/>
        </p:nvCxnSpPr>
        <p:spPr>
          <a:xfrm flipH="1">
            <a:off x="3583999" y="2273489"/>
            <a:ext cx="2069088" cy="121671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480BD1D-3E54-9ABD-A8FD-C19F1130EAAF}"/>
              </a:ext>
            </a:extLst>
          </p:cNvPr>
          <p:cNvCxnSpPr>
            <a:cxnSpLocks/>
          </p:cNvCxnSpPr>
          <p:nvPr/>
        </p:nvCxnSpPr>
        <p:spPr>
          <a:xfrm flipH="1">
            <a:off x="261839" y="2267007"/>
            <a:ext cx="5391248" cy="14840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C4A0542-250F-D878-9E6F-44F59F37310C}"/>
              </a:ext>
            </a:extLst>
          </p:cNvPr>
          <p:cNvCxnSpPr>
            <a:cxnSpLocks/>
          </p:cNvCxnSpPr>
          <p:nvPr/>
        </p:nvCxnSpPr>
        <p:spPr>
          <a:xfrm>
            <a:off x="5694638" y="2273489"/>
            <a:ext cx="1196699" cy="18086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E8C399D-187F-1DD6-72E7-3EC9E6D3FE7D}"/>
              </a:ext>
            </a:extLst>
          </p:cNvPr>
          <p:cNvCxnSpPr>
            <a:cxnSpLocks/>
          </p:cNvCxnSpPr>
          <p:nvPr/>
        </p:nvCxnSpPr>
        <p:spPr>
          <a:xfrm>
            <a:off x="5694638" y="2273489"/>
            <a:ext cx="4537933" cy="213845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3DF0F17-F369-CFB2-E355-AF91F05E261B}"/>
              </a:ext>
            </a:extLst>
          </p:cNvPr>
          <p:cNvCxnSpPr>
            <a:cxnSpLocks/>
          </p:cNvCxnSpPr>
          <p:nvPr/>
        </p:nvCxnSpPr>
        <p:spPr>
          <a:xfrm flipH="1">
            <a:off x="1865745" y="2692400"/>
            <a:ext cx="3731755" cy="132692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1E2D0B-A6DE-873F-42E1-51CB72B9815D}"/>
              </a:ext>
            </a:extLst>
          </p:cNvPr>
          <p:cNvCxnSpPr>
            <a:cxnSpLocks/>
          </p:cNvCxnSpPr>
          <p:nvPr/>
        </p:nvCxnSpPr>
        <p:spPr>
          <a:xfrm flipH="1">
            <a:off x="5247162" y="2685966"/>
            <a:ext cx="351273" cy="100391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FA6FDD6-D00D-3529-C770-6D88A6286CF6}"/>
              </a:ext>
            </a:extLst>
          </p:cNvPr>
          <p:cNvCxnSpPr>
            <a:cxnSpLocks/>
          </p:cNvCxnSpPr>
          <p:nvPr/>
        </p:nvCxnSpPr>
        <p:spPr>
          <a:xfrm>
            <a:off x="5597500" y="2692400"/>
            <a:ext cx="2816499" cy="132692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90C9BC1-FBA0-EAFF-3945-26B494DFFF51}"/>
              </a:ext>
            </a:extLst>
          </p:cNvPr>
          <p:cNvCxnSpPr>
            <a:cxnSpLocks/>
          </p:cNvCxnSpPr>
          <p:nvPr/>
        </p:nvCxnSpPr>
        <p:spPr>
          <a:xfrm flipH="1">
            <a:off x="1550622" y="2267007"/>
            <a:ext cx="1933903" cy="135300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0BC6C83-634E-780E-7576-DEBBE3C0F70E}"/>
              </a:ext>
            </a:extLst>
          </p:cNvPr>
          <p:cNvSpPr txBox="1"/>
          <p:nvPr/>
        </p:nvSpPr>
        <p:spPr>
          <a:xfrm>
            <a:off x="5074763" y="1661701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January 1</a:t>
            </a:r>
            <a:r>
              <a:rPr lang="en-US" b="1" baseline="30000">
                <a:solidFill>
                  <a:srgbClr val="C00000"/>
                </a:solidFill>
              </a:rPr>
              <a:t>st</a:t>
            </a:r>
            <a:r>
              <a:rPr lang="en-US" b="1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35674-3482-8C1B-8498-336825C375CA}"/>
              </a:ext>
            </a:extLst>
          </p:cNvPr>
          <p:cNvSpPr txBox="1"/>
          <p:nvPr/>
        </p:nvSpPr>
        <p:spPr>
          <a:xfrm>
            <a:off x="5067284" y="1899319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New Years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D0127-6121-9920-75A1-FBD73F6BC75A}"/>
              </a:ext>
            </a:extLst>
          </p:cNvPr>
          <p:cNvSpPr txBox="1"/>
          <p:nvPr/>
        </p:nvSpPr>
        <p:spPr>
          <a:xfrm>
            <a:off x="5083451" y="216388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July 4</a:t>
            </a:r>
            <a:r>
              <a:rPr lang="en-US" b="1" baseline="30000">
                <a:solidFill>
                  <a:srgbClr val="C00000"/>
                </a:solidFill>
              </a:rPr>
              <a:t>th</a:t>
            </a:r>
            <a:r>
              <a:rPr lang="en-US" b="1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234F5-D662-7680-E97C-1A2190EBBF27}"/>
              </a:ext>
            </a:extLst>
          </p:cNvPr>
          <p:cNvSpPr txBox="1"/>
          <p:nvPr/>
        </p:nvSpPr>
        <p:spPr>
          <a:xfrm>
            <a:off x="4751370" y="2388671"/>
            <a:ext cx="208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Independence Day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1F49E6-8E54-BAF2-3BED-6B164E9DF415}"/>
              </a:ext>
            </a:extLst>
          </p:cNvPr>
          <p:cNvSpPr txBox="1"/>
          <p:nvPr/>
        </p:nvSpPr>
        <p:spPr>
          <a:xfrm>
            <a:off x="2770448" y="1638146"/>
            <a:ext cx="159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May 30</a:t>
            </a:r>
            <a:r>
              <a:rPr lang="en-US" b="1" baseline="30000">
                <a:solidFill>
                  <a:srgbClr val="C00000"/>
                </a:solidFill>
              </a:rPr>
              <a:t>th</a:t>
            </a:r>
            <a:r>
              <a:rPr lang="en-US" b="1">
                <a:solidFill>
                  <a:srgbClr val="C00000"/>
                </a:solidFill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41788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  <p:bldP spid="27" grpId="0"/>
      <p:bldP spid="2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5FC347-87C7-88C7-D2FF-22FB0C7A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100" y="91441"/>
            <a:ext cx="9232879" cy="1198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latin typeface="Lato"/>
                <a:ea typeface="Lato"/>
                <a:cs typeface="Lato"/>
              </a:rPr>
              <a:t>Time</a:t>
            </a:r>
            <a:r>
              <a:rPr lang="en-US" b="1">
                <a:ln w="3175" cmpd="sng">
                  <a:noFill/>
                </a:ln>
                <a:latin typeface="Lato"/>
                <a:ea typeface="Lato"/>
                <a:cs typeface="Lato"/>
              </a:rPr>
              <a:t> </a:t>
            </a:r>
            <a:r>
              <a:rPr lang="en-US" b="1">
                <a:latin typeface="Lato"/>
                <a:ea typeface="Lato"/>
                <a:cs typeface="Lato"/>
              </a:rPr>
              <a:t>Series </a:t>
            </a:r>
            <a:r>
              <a:rPr lang="en-US" b="1">
                <a:ln w="3175" cmpd="sng">
                  <a:noFill/>
                </a:ln>
                <a:latin typeface="Lato"/>
                <a:ea typeface="Lato"/>
                <a:cs typeface="Lato"/>
              </a:rPr>
              <a:t>Analysis</a:t>
            </a:r>
            <a:r>
              <a:rPr lang="en-US" b="1">
                <a:latin typeface="Lato"/>
                <a:ea typeface="Lato"/>
                <a:cs typeface="Lato"/>
              </a:rPr>
              <a:t> and Forecast</a:t>
            </a:r>
            <a:endParaRPr lang="en-US">
              <a:ln w="3175" cmpd="sng">
                <a:noFill/>
              </a:ln>
              <a:latin typeface="Lato"/>
              <a:ea typeface="Lato"/>
              <a:cs typeface="Lato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C326674-AC97-690E-CFB8-25C615AA1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110" r="666" b="9089"/>
          <a:stretch/>
        </p:blipFill>
        <p:spPr>
          <a:xfrm>
            <a:off x="19" y="-4763"/>
            <a:ext cx="5540859" cy="6974523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B5570F84-4494-FFA2-04CC-2C05F491C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329" y="1800456"/>
            <a:ext cx="7056743" cy="463403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BB4631-70DA-36A5-6E1D-66A5C2EF99D2}"/>
              </a:ext>
            </a:extLst>
          </p:cNvPr>
          <p:cNvCxnSpPr/>
          <p:nvPr/>
        </p:nvCxnSpPr>
        <p:spPr>
          <a:xfrm flipH="1" flipV="1">
            <a:off x="6353331" y="3219970"/>
            <a:ext cx="9993" cy="41389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13A569-FCAB-A8A9-0088-3BE78AE7FD95}"/>
              </a:ext>
            </a:extLst>
          </p:cNvPr>
          <p:cNvCxnSpPr>
            <a:cxnSpLocks/>
          </p:cNvCxnSpPr>
          <p:nvPr/>
        </p:nvCxnSpPr>
        <p:spPr>
          <a:xfrm flipH="1" flipV="1">
            <a:off x="8560216" y="3149182"/>
            <a:ext cx="9993" cy="41389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53E444-BE21-F0C3-97AF-863D5E0FE6A8}"/>
              </a:ext>
            </a:extLst>
          </p:cNvPr>
          <p:cNvCxnSpPr>
            <a:cxnSpLocks/>
          </p:cNvCxnSpPr>
          <p:nvPr/>
        </p:nvCxnSpPr>
        <p:spPr>
          <a:xfrm flipH="1" flipV="1">
            <a:off x="11283428" y="3149181"/>
            <a:ext cx="9993" cy="41389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A15C12-A55B-A418-903B-CEAA918D21E5}"/>
              </a:ext>
            </a:extLst>
          </p:cNvPr>
          <p:cNvCxnSpPr>
            <a:cxnSpLocks/>
          </p:cNvCxnSpPr>
          <p:nvPr/>
        </p:nvCxnSpPr>
        <p:spPr>
          <a:xfrm>
            <a:off x="5226570" y="5441011"/>
            <a:ext cx="6662" cy="42722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41BDA2-5963-5D9C-EA63-F67BBF1565DE}"/>
              </a:ext>
            </a:extLst>
          </p:cNvPr>
          <p:cNvCxnSpPr>
            <a:cxnSpLocks/>
          </p:cNvCxnSpPr>
          <p:nvPr/>
        </p:nvCxnSpPr>
        <p:spPr>
          <a:xfrm>
            <a:off x="7466766" y="5116223"/>
            <a:ext cx="6662" cy="42722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413977-76CE-ABFF-2FBB-7FD69FCEEE20}"/>
              </a:ext>
            </a:extLst>
          </p:cNvPr>
          <p:cNvCxnSpPr>
            <a:cxnSpLocks/>
          </p:cNvCxnSpPr>
          <p:nvPr/>
        </p:nvCxnSpPr>
        <p:spPr>
          <a:xfrm>
            <a:off x="10177487" y="5166189"/>
            <a:ext cx="6662" cy="42722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Freeform 25">
            <a:extLst>
              <a:ext uri="{FF2B5EF4-FFF2-40B4-BE49-F238E27FC236}">
                <a16:creationId xmlns:a16="http://schemas.microsoft.com/office/drawing/2014/main" id="{381C94CE-1C26-97E8-FAE7-3DB9CBC8D13E}"/>
              </a:ext>
            </a:extLst>
          </p:cNvPr>
          <p:cNvSpPr/>
          <p:nvPr/>
        </p:nvSpPr>
        <p:spPr>
          <a:xfrm>
            <a:off x="5246914" y="3690053"/>
            <a:ext cx="6395719" cy="1589518"/>
          </a:xfrm>
          <a:custGeom>
            <a:avLst/>
            <a:gdLst>
              <a:gd name="connsiteX0" fmla="*/ 0 w 6395719"/>
              <a:gd name="connsiteY0" fmla="*/ 1589518 h 1589518"/>
              <a:gd name="connsiteX1" fmla="*/ 1132115 w 6395719"/>
              <a:gd name="connsiteY1" fmla="*/ 185261 h 1589518"/>
              <a:gd name="connsiteX2" fmla="*/ 2318657 w 6395719"/>
              <a:gd name="connsiteY2" fmla="*/ 1110547 h 1589518"/>
              <a:gd name="connsiteX3" fmla="*/ 3309257 w 6395719"/>
              <a:gd name="connsiteY3" fmla="*/ 141718 h 1589518"/>
              <a:gd name="connsiteX4" fmla="*/ 4920343 w 6395719"/>
              <a:gd name="connsiteY4" fmla="*/ 1273833 h 1589518"/>
              <a:gd name="connsiteX5" fmla="*/ 5943600 w 6395719"/>
              <a:gd name="connsiteY5" fmla="*/ 32861 h 1589518"/>
              <a:gd name="connsiteX6" fmla="*/ 6389915 w 6395719"/>
              <a:gd name="connsiteY6" fmla="*/ 326776 h 158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95719" h="1589518">
                <a:moveTo>
                  <a:pt x="0" y="1589518"/>
                </a:moveTo>
                <a:cubicBezTo>
                  <a:pt x="372836" y="927303"/>
                  <a:pt x="745672" y="265089"/>
                  <a:pt x="1132115" y="185261"/>
                </a:cubicBezTo>
                <a:cubicBezTo>
                  <a:pt x="1518558" y="105433"/>
                  <a:pt x="1955800" y="1117804"/>
                  <a:pt x="2318657" y="1110547"/>
                </a:cubicBezTo>
                <a:cubicBezTo>
                  <a:pt x="2681514" y="1103290"/>
                  <a:pt x="2875643" y="114504"/>
                  <a:pt x="3309257" y="141718"/>
                </a:cubicBezTo>
                <a:cubicBezTo>
                  <a:pt x="3742871" y="168932"/>
                  <a:pt x="4481286" y="1291976"/>
                  <a:pt x="4920343" y="1273833"/>
                </a:cubicBezTo>
                <a:cubicBezTo>
                  <a:pt x="5359400" y="1255690"/>
                  <a:pt x="5698671" y="190704"/>
                  <a:pt x="5943600" y="32861"/>
                </a:cubicBezTo>
                <a:cubicBezTo>
                  <a:pt x="6188529" y="-124982"/>
                  <a:pt x="6437086" y="337662"/>
                  <a:pt x="6389915" y="326776"/>
                </a:cubicBezTo>
              </a:path>
            </a:pathLst>
          </a:cu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1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54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5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67" y="507993"/>
            <a:ext cx="7490574" cy="102811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endParaRPr lang="en-US" b="1">
              <a:ea typeface="+mj-lt"/>
              <a:cs typeface="+mj-lt"/>
            </a:endParaRPr>
          </a:p>
          <a:p>
            <a:r>
              <a:rPr lang="en-US" sz="2400" b="1">
                <a:latin typeface="Corbel"/>
                <a:ea typeface="Lato"/>
                <a:cs typeface="Lato"/>
              </a:rPr>
              <a:t>LAPD Central Station (</a:t>
            </a:r>
            <a:r>
              <a:rPr lang="en-US" sz="2400" b="1">
                <a:ea typeface="+mj-lt"/>
                <a:cs typeface="+mj-lt"/>
              </a:rPr>
              <a:t>251 E 6th St, Los Angeles, CA 90014)</a:t>
            </a:r>
            <a:endParaRPr lang="en-US" sz="240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8CCEA55-223B-4619-CF55-371D52FD0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298" r="22263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7" name="Picture 9" descr="Map&#10;&#10;Description automatically generated">
            <a:extLst>
              <a:ext uri="{FF2B5EF4-FFF2-40B4-BE49-F238E27FC236}">
                <a16:creationId xmlns:a16="http://schemas.microsoft.com/office/drawing/2014/main" id="{C684ACC0-889B-CF88-AF79-BB7F2EE37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611" y="1718235"/>
            <a:ext cx="7636041" cy="503576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D779849-94D2-1533-A549-A3CEBF1B391F}"/>
              </a:ext>
            </a:extLst>
          </p:cNvPr>
          <p:cNvSpPr txBox="1">
            <a:spLocks/>
          </p:cNvSpPr>
          <p:nvPr/>
        </p:nvSpPr>
        <p:spPr>
          <a:xfrm>
            <a:off x="4898384" y="130341"/>
            <a:ext cx="6464275" cy="89719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>
                <a:ea typeface="+mj-lt"/>
                <a:cs typeface="+mj-lt"/>
              </a:rPr>
              <a:t>GEO Map</a:t>
            </a:r>
            <a:endParaRPr lang="en-US"/>
          </a:p>
        </p:txBody>
      </p:sp>
      <p:pic>
        <p:nvPicPr>
          <p:cNvPr id="13" name="Picture 7" descr="Map&#10;&#10;Description automatically generated">
            <a:extLst>
              <a:ext uri="{FF2B5EF4-FFF2-40B4-BE49-F238E27FC236}">
                <a16:creationId xmlns:a16="http://schemas.microsoft.com/office/drawing/2014/main" id="{798BBE59-F58C-96F4-33EF-0DE3DF4D8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38" y="271429"/>
            <a:ext cx="3525250" cy="2896169"/>
          </a:xfrm>
          <a:prstGeom prst="rect">
            <a:avLst/>
          </a:prstGeom>
        </p:spPr>
      </p:pic>
      <p:pic>
        <p:nvPicPr>
          <p:cNvPr id="15" name="Picture 8" descr="Map&#10;&#10;Description automatically generated">
            <a:extLst>
              <a:ext uri="{FF2B5EF4-FFF2-40B4-BE49-F238E27FC236}">
                <a16:creationId xmlns:a16="http://schemas.microsoft.com/office/drawing/2014/main" id="{463F05AE-C5D3-29E3-D7E7-C61E2C581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89" y="3428874"/>
            <a:ext cx="3485147" cy="32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4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5FC347-87C7-88C7-D2FF-22FB0C7A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973" y="242951"/>
            <a:ext cx="7989027" cy="9859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spcAft>
                <a:spcPts val="600"/>
              </a:spcAft>
            </a:pPr>
            <a:r>
              <a:rPr lang="en-US" b="1">
                <a:latin typeface="Lato"/>
                <a:ea typeface="Lato"/>
                <a:cs typeface="Lato"/>
              </a:rPr>
              <a:t>Crime Committed by Time</a:t>
            </a:r>
            <a:r>
              <a:rPr lang="en-US" b="1">
                <a:ln w="3175" cmpd="sng">
                  <a:noFill/>
                </a:ln>
                <a:latin typeface="Lato"/>
                <a:ea typeface="Lato"/>
                <a:cs typeface="Lato"/>
              </a:rPr>
              <a:t> </a:t>
            </a:r>
            <a:r>
              <a:rPr lang="en-US" b="1">
                <a:latin typeface="Lato"/>
                <a:ea typeface="Lato"/>
                <a:cs typeface="Lato"/>
              </a:rPr>
              <a:t>of Day</a:t>
            </a:r>
            <a:br>
              <a:rPr lang="en-US" b="1">
                <a:latin typeface="Lato"/>
                <a:ea typeface="Lato"/>
                <a:cs typeface="Lato"/>
              </a:rPr>
            </a:br>
            <a:r>
              <a:rPr lang="en-US" b="1">
                <a:latin typeface="Lato"/>
                <a:ea typeface="Lato"/>
                <a:cs typeface="Lato"/>
              </a:rPr>
              <a:t>and Tempo-Spatial Analysis</a:t>
            </a:r>
            <a:endParaRPr lang="en-US">
              <a:ln w="3175" cmpd="sng">
                <a:noFill/>
              </a:ln>
              <a:latin typeface="Lato"/>
              <a:ea typeface="Lato"/>
              <a:cs typeface="Lato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C326674-AC97-690E-CFB8-25C615AA1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110" r="666" b="9089"/>
          <a:stretch/>
        </p:blipFill>
        <p:spPr>
          <a:xfrm>
            <a:off x="-5584" y="-116822"/>
            <a:ext cx="5540859" cy="6974523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3AFE15E-23F6-CA4F-DC3E-A61CC4273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82" y="1707199"/>
            <a:ext cx="12189757" cy="515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EE2CF1-B6D1-4EAE-8C90-CAFA3BEC4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57" y="2196582"/>
            <a:ext cx="3063860" cy="29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9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3402-278F-9D02-3441-9C490070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958" y="685800"/>
            <a:ext cx="8024066" cy="1360394"/>
          </a:xfrm>
        </p:spPr>
        <p:txBody>
          <a:bodyPr/>
          <a:lstStyle/>
          <a:p>
            <a:pPr algn="r"/>
            <a:r>
              <a:rPr lang="en-US" b="1">
                <a:ea typeface="+mj-lt"/>
                <a:cs typeface="+mj-lt"/>
              </a:rPr>
              <a:t>Current Training Requirements</a:t>
            </a:r>
          </a:p>
          <a:p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8830BD4-BA7D-D623-4A31-5EB1C2D55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110" r="666" b="9089"/>
          <a:stretch/>
        </p:blipFill>
        <p:spPr>
          <a:xfrm>
            <a:off x="19" y="-81280"/>
            <a:ext cx="4828443" cy="705104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78FC73EE-83AD-0B31-F1D2-F5A2315C7C44}"/>
              </a:ext>
            </a:extLst>
          </p:cNvPr>
          <p:cNvSpPr txBox="1">
            <a:spLocks/>
          </p:cNvSpPr>
          <p:nvPr/>
        </p:nvSpPr>
        <p:spPr>
          <a:xfrm>
            <a:off x="3843867" y="2048933"/>
            <a:ext cx="7659156" cy="37422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Lato"/>
                <a:ea typeface="+mn-lt"/>
                <a:cs typeface="+mn-lt"/>
              </a:rPr>
              <a:t>Police officers in the United States average 652 basic training hours, 52 hours of field training and 21 hours of in-service hours.</a:t>
            </a:r>
          </a:p>
          <a:p>
            <a:pPr>
              <a:buClr>
                <a:srgbClr val="1287C3"/>
              </a:buClr>
            </a:pPr>
            <a:endParaRPr lang="en-US" b="1">
              <a:latin typeface="Lato"/>
              <a:ea typeface="Lato"/>
              <a:cs typeface="Lato"/>
            </a:endParaRPr>
          </a:p>
          <a:p>
            <a:pPr>
              <a:buClr>
                <a:srgbClr val="1287C3"/>
              </a:buClr>
            </a:pPr>
            <a:r>
              <a:rPr lang="en-US" b="1">
                <a:latin typeface="Lato"/>
                <a:ea typeface="+mn-lt"/>
                <a:cs typeface="+mn-lt"/>
              </a:rPr>
              <a:t>In comparison, California requires 664 hours of basic training hours, 0 field training hours and 12 yearly in-service hours.</a:t>
            </a:r>
          </a:p>
          <a:p>
            <a:pPr>
              <a:buClr>
                <a:srgbClr val="1287C3"/>
              </a:buClr>
            </a:pPr>
            <a:endParaRPr lang="en-US" b="1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13730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3402-278F-9D02-3441-9C490070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58" y="169800"/>
            <a:ext cx="8420066" cy="1360394"/>
          </a:xfrm>
        </p:spPr>
        <p:txBody>
          <a:bodyPr/>
          <a:lstStyle/>
          <a:p>
            <a:pPr algn="r"/>
            <a:r>
              <a:rPr lang="en-US" sz="3800" b="1">
                <a:ea typeface="+mj-lt"/>
                <a:cs typeface="+mj-lt"/>
              </a:rPr>
              <a:t>California Required Refresher Training</a:t>
            </a:r>
            <a:endParaRPr lang="en-US" sz="3800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78FC73EE-83AD-0B31-F1D2-F5A2315C7C44}"/>
              </a:ext>
            </a:extLst>
          </p:cNvPr>
          <p:cNvSpPr txBox="1">
            <a:spLocks/>
          </p:cNvSpPr>
          <p:nvPr/>
        </p:nvSpPr>
        <p:spPr>
          <a:xfrm>
            <a:off x="3843867" y="968933"/>
            <a:ext cx="8199156" cy="56022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latin typeface="Lato"/>
              <a:ea typeface="Lato"/>
              <a:cs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EBDB8-CE49-C97B-15AE-9F97B5CD6B84}"/>
              </a:ext>
            </a:extLst>
          </p:cNvPr>
          <p:cNvSpPr txBox="1"/>
          <p:nvPr/>
        </p:nvSpPr>
        <p:spPr>
          <a:xfrm>
            <a:off x="1857066" y="442728"/>
            <a:ext cx="10146176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orbel"/>
                <a:cs typeface="Arial"/>
              </a:rPr>
              <a:t>Annually:</a:t>
            </a:r>
          </a:p>
          <a:p>
            <a:r>
              <a:rPr lang="en-US" sz="2400">
                <a:latin typeface="Corbel"/>
                <a:cs typeface="Arial"/>
              </a:rPr>
              <a:t>High Speed Vehicle Pursuits</a:t>
            </a:r>
          </a:p>
          <a:p>
            <a:r>
              <a:rPr lang="en-US" sz="2400">
                <a:latin typeface="Corbel"/>
                <a:cs typeface="Arial"/>
              </a:rPr>
              <a:t>Electronic Surveillance “periodic recertification” as set by the AG</a:t>
            </a:r>
          </a:p>
          <a:p>
            <a:r>
              <a:rPr lang="en-US" sz="2400">
                <a:latin typeface="Corbel"/>
                <a:cs typeface="Arial"/>
              </a:rPr>
              <a:t>Blood borne pathogens</a:t>
            </a:r>
          </a:p>
          <a:p>
            <a:r>
              <a:rPr lang="en-US" sz="2400">
                <a:latin typeface="Corbel"/>
                <a:cs typeface="Arial"/>
              </a:rPr>
              <a:t>Respiratory protection/fitting</a:t>
            </a:r>
          </a:p>
          <a:p>
            <a:r>
              <a:rPr lang="en-US" sz="2400" b="1">
                <a:latin typeface="Corbel"/>
                <a:cs typeface="Arial"/>
              </a:rPr>
              <a:t>Bi-annually:</a:t>
            </a:r>
          </a:p>
          <a:p>
            <a:r>
              <a:rPr lang="en-US" sz="2400">
                <a:latin typeface="Corbel"/>
                <a:cs typeface="Arial"/>
              </a:rPr>
              <a:t>Domestic Violence Complaints</a:t>
            </a:r>
          </a:p>
          <a:p>
            <a:r>
              <a:rPr lang="en-US" sz="2400">
                <a:latin typeface="Corbel"/>
                <a:cs typeface="Arial"/>
              </a:rPr>
              <a:t>First Aid and CPR/AED</a:t>
            </a:r>
          </a:p>
          <a:p>
            <a:r>
              <a:rPr lang="en-US" sz="2400" b="1">
                <a:solidFill>
                  <a:srgbClr val="333333"/>
                </a:solidFill>
                <a:latin typeface="Corbel"/>
                <a:cs typeface="Arial"/>
              </a:rPr>
              <a:t>Perishable Skills Program (PSP) </a:t>
            </a:r>
            <a:r>
              <a:rPr lang="en-US" sz="2400">
                <a:solidFill>
                  <a:srgbClr val="333333"/>
                </a:solidFill>
                <a:latin typeface="Corbel"/>
                <a:cs typeface="Arial"/>
              </a:rPr>
              <a:t>consists of 12 hours</a:t>
            </a:r>
            <a:r>
              <a:rPr lang="en-US" sz="2400" b="1">
                <a:solidFill>
                  <a:srgbClr val="333333"/>
                </a:solidFill>
                <a:latin typeface="Corbel"/>
                <a:cs typeface="Arial"/>
              </a:rPr>
              <a:t> </a:t>
            </a:r>
            <a:r>
              <a:rPr lang="en-US" sz="2400">
                <a:solidFill>
                  <a:srgbClr val="333333"/>
                </a:solidFill>
                <a:latin typeface="Corbel"/>
                <a:cs typeface="Arial"/>
              </a:rPr>
              <a:t>of psychomotor, 2 hours of communications, and 4 hours of use of force training every 24 months. </a:t>
            </a:r>
          </a:p>
          <a:p>
            <a:r>
              <a:rPr lang="en-US" sz="2400">
                <a:solidFill>
                  <a:srgbClr val="333333"/>
                </a:solidFill>
                <a:latin typeface="Corbel"/>
              </a:rPr>
              <a:t>·</a:t>
            </a:r>
            <a:r>
              <a:rPr lang="en-US" sz="2400">
                <a:solidFill>
                  <a:srgbClr val="333333"/>
                </a:solidFill>
                <a:latin typeface="Corbel"/>
                <a:cs typeface="Times New Roman"/>
              </a:rPr>
              <a:t>       </a:t>
            </a:r>
            <a:r>
              <a:rPr lang="en-US" sz="2400">
                <a:solidFill>
                  <a:srgbClr val="333333"/>
                </a:solidFill>
                <a:latin typeface="Corbel"/>
                <a:cs typeface="Arial"/>
              </a:rPr>
              <a:t>Category I - Tactical Firearms - 4 hour minimum</a:t>
            </a:r>
          </a:p>
          <a:p>
            <a:r>
              <a:rPr lang="en-US" sz="2400">
                <a:solidFill>
                  <a:srgbClr val="333333"/>
                </a:solidFill>
                <a:latin typeface="Corbel"/>
              </a:rPr>
              <a:t>·</a:t>
            </a:r>
            <a:r>
              <a:rPr lang="en-US" sz="2400">
                <a:solidFill>
                  <a:srgbClr val="333333"/>
                </a:solidFill>
                <a:latin typeface="Corbel"/>
                <a:cs typeface="Times New Roman"/>
              </a:rPr>
              <a:t>       </a:t>
            </a:r>
            <a:r>
              <a:rPr lang="en-US" sz="2400">
                <a:solidFill>
                  <a:srgbClr val="333333"/>
                </a:solidFill>
                <a:latin typeface="Corbel"/>
                <a:cs typeface="Arial"/>
              </a:rPr>
              <a:t>Category II - Driver Training/Awareness - 4 hour minimum</a:t>
            </a:r>
          </a:p>
          <a:p>
            <a:r>
              <a:rPr lang="en-US" sz="2400">
                <a:solidFill>
                  <a:srgbClr val="333333"/>
                </a:solidFill>
                <a:latin typeface="Corbel"/>
              </a:rPr>
              <a:t>·</a:t>
            </a:r>
            <a:r>
              <a:rPr lang="en-US" sz="2400">
                <a:solidFill>
                  <a:srgbClr val="333333"/>
                </a:solidFill>
                <a:latin typeface="Corbel"/>
                <a:cs typeface="Times New Roman"/>
              </a:rPr>
              <a:t>       </a:t>
            </a:r>
            <a:r>
              <a:rPr lang="en-US" sz="2400">
                <a:solidFill>
                  <a:srgbClr val="333333"/>
                </a:solidFill>
                <a:latin typeface="Corbel"/>
                <a:cs typeface="Arial"/>
              </a:rPr>
              <a:t>Category III - Arrest &amp; Control - 4 hour minimum</a:t>
            </a:r>
          </a:p>
          <a:p>
            <a:r>
              <a:rPr lang="en-US" sz="2400">
                <a:solidFill>
                  <a:srgbClr val="333333"/>
                </a:solidFill>
                <a:latin typeface="Corbel"/>
              </a:rPr>
              <a:t>·</a:t>
            </a:r>
            <a:r>
              <a:rPr lang="en-US" sz="2400">
                <a:solidFill>
                  <a:srgbClr val="333333"/>
                </a:solidFill>
                <a:latin typeface="Corbel"/>
                <a:cs typeface="Times New Roman"/>
              </a:rPr>
              <a:t>       </a:t>
            </a:r>
            <a:r>
              <a:rPr lang="en-US" sz="2400">
                <a:solidFill>
                  <a:srgbClr val="333333"/>
                </a:solidFill>
                <a:latin typeface="Corbel"/>
                <a:cs typeface="Arial"/>
              </a:rPr>
              <a:t>Category IV - Strategic Communications - 2 hour minimum</a:t>
            </a:r>
          </a:p>
          <a:p>
            <a:r>
              <a:rPr lang="en-US" sz="2400">
                <a:solidFill>
                  <a:srgbClr val="333333"/>
                </a:solidFill>
                <a:latin typeface="Corbel"/>
              </a:rPr>
              <a:t>·</a:t>
            </a:r>
            <a:r>
              <a:rPr lang="en-US" sz="2400">
                <a:solidFill>
                  <a:srgbClr val="333333"/>
                </a:solidFill>
                <a:latin typeface="Corbel"/>
                <a:cs typeface="Times New Roman"/>
              </a:rPr>
              <a:t>       </a:t>
            </a:r>
            <a:r>
              <a:rPr lang="en-US" sz="2400">
                <a:solidFill>
                  <a:srgbClr val="333333"/>
                </a:solidFill>
                <a:latin typeface="Corbel"/>
                <a:cs typeface="Arial"/>
              </a:rPr>
              <a:t>Category V - Use of Force - 4 hour minimum</a:t>
            </a:r>
          </a:p>
          <a:p>
            <a:r>
              <a:rPr lang="en-US" sz="2400" b="1">
                <a:latin typeface="Corbel"/>
                <a:cs typeface="Arial"/>
              </a:rPr>
              <a:t>Every 5 years:</a:t>
            </a:r>
          </a:p>
          <a:p>
            <a:r>
              <a:rPr lang="en-US" sz="2400">
                <a:latin typeface="Corbel"/>
                <a:cs typeface="Arial"/>
              </a:rPr>
              <a:t>Racial and Identity Profiling</a:t>
            </a:r>
          </a:p>
        </p:txBody>
      </p:sp>
    </p:spTree>
    <p:extLst>
      <p:ext uri="{BB962C8B-B14F-4D97-AF65-F5344CB8AC3E}">
        <p14:creationId xmlns:p14="http://schemas.microsoft.com/office/powerpoint/2010/main" val="286470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3402-278F-9D02-3441-9C490070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958" y="685800"/>
            <a:ext cx="8024066" cy="1360394"/>
          </a:xfrm>
        </p:spPr>
        <p:txBody>
          <a:bodyPr/>
          <a:lstStyle/>
          <a:p>
            <a:pPr algn="r"/>
            <a:r>
              <a:rPr lang="en-US" b="1">
                <a:ea typeface="+mj-lt"/>
                <a:cs typeface="+mj-lt"/>
              </a:rPr>
              <a:t>Recommendations to City of LAPD</a:t>
            </a:r>
          </a:p>
          <a:p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8830BD4-BA7D-D623-4A31-5EB1C2D55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110" r="666" b="9089"/>
          <a:stretch/>
        </p:blipFill>
        <p:spPr>
          <a:xfrm>
            <a:off x="19" y="-81280"/>
            <a:ext cx="4828443" cy="705104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78FC73EE-83AD-0B31-F1D2-F5A2315C7C44}"/>
              </a:ext>
            </a:extLst>
          </p:cNvPr>
          <p:cNvSpPr txBox="1">
            <a:spLocks/>
          </p:cNvSpPr>
          <p:nvPr/>
        </p:nvSpPr>
        <p:spPr>
          <a:xfrm>
            <a:off x="3843867" y="2048933"/>
            <a:ext cx="7659156" cy="37422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Lato"/>
                <a:ea typeface="+mn-lt"/>
                <a:cs typeface="+mn-lt"/>
              </a:rPr>
              <a:t>Train all Police Officers on Verbal Judo </a:t>
            </a:r>
          </a:p>
          <a:p>
            <a:pPr>
              <a:buClr>
                <a:srgbClr val="1287C3"/>
              </a:buClr>
            </a:pPr>
            <a:r>
              <a:rPr lang="en-US" b="1">
                <a:latin typeface="Lato"/>
                <a:ea typeface="+mn-lt"/>
                <a:cs typeface="+mn-lt"/>
              </a:rPr>
              <a:t>Increase Domestic Violence training to annual</a:t>
            </a:r>
            <a:endParaRPr lang="en-US" b="1">
              <a:latin typeface="Lato"/>
              <a:ea typeface="Lato"/>
              <a:cs typeface="Lato"/>
            </a:endParaRPr>
          </a:p>
          <a:p>
            <a:pPr>
              <a:buClr>
                <a:srgbClr val="1287C3"/>
              </a:buClr>
            </a:pPr>
            <a:r>
              <a:rPr lang="en-US" b="1">
                <a:latin typeface="Lato"/>
                <a:ea typeface="Lato"/>
                <a:cs typeface="Lato"/>
              </a:rPr>
              <a:t>Increase Use of Force training to annual given that the top 2 crimes committed against both males and females are related to assault and battery</a:t>
            </a:r>
          </a:p>
          <a:p>
            <a:pPr>
              <a:buClr>
                <a:srgbClr val="1287C3"/>
              </a:buClr>
            </a:pPr>
            <a:r>
              <a:rPr lang="en-US" b="1">
                <a:latin typeface="Lato"/>
                <a:ea typeface="Lato"/>
                <a:cs typeface="Lato"/>
              </a:rPr>
              <a:t>Increase patrolling at 12 pm and at 6p, especially in hot spot areas identified in crime heat map</a:t>
            </a:r>
          </a:p>
          <a:p>
            <a:pPr>
              <a:buClr>
                <a:srgbClr val="1287C3"/>
              </a:buClr>
            </a:pPr>
            <a:endParaRPr lang="en-US">
              <a:latin typeface="Corbel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88209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EBDBBD7-518F-917F-0B7F-CBEE33FF82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219" b="215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6329D7-F312-BE77-4CF2-1FA04EE8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181" y="1496305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Thank you!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9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54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5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690" y="251750"/>
            <a:ext cx="7326600" cy="1095629"/>
          </a:xfrm>
        </p:spPr>
        <p:txBody>
          <a:bodyPr>
            <a:normAutofit/>
          </a:bodyPr>
          <a:lstStyle/>
          <a:p>
            <a:r>
              <a:rPr lang="en-US" b="1">
                <a:latin typeface="Lato" panose="020F0502020204030203" pitchFamily="34" charset="0"/>
                <a:ea typeface="+mn-ea"/>
                <a:cs typeface="+mn-cs"/>
              </a:rPr>
              <a:t>Overview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8CCEA55-223B-4619-CF55-371D52FD0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7298" r="22263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8F9784-89CD-2727-7A3A-1C15E31C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006" y="2444401"/>
            <a:ext cx="7659156" cy="427680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i="0">
                <a:effectLst/>
                <a:latin typeface="Lato"/>
                <a:ea typeface="Lato"/>
                <a:cs typeface="Lato"/>
              </a:rPr>
              <a:t>Crime Data from </a:t>
            </a:r>
            <a:r>
              <a:rPr lang="en-US" b="1">
                <a:latin typeface="Lato"/>
                <a:ea typeface="Lato"/>
                <a:cs typeface="Lato"/>
              </a:rPr>
              <a:t>the City of Los Angeles 2020 to 3/1/23</a:t>
            </a:r>
          </a:p>
          <a:p>
            <a:r>
              <a:rPr lang="en-US" b="1">
                <a:latin typeface="Lato"/>
                <a:ea typeface="Lato"/>
                <a:cs typeface="Lato"/>
              </a:rPr>
              <a:t>Why it's important?  </a:t>
            </a:r>
            <a:endParaRPr lang="en-US" b="1">
              <a:latin typeface="Lato" panose="020F0502020204030203" pitchFamily="34" charset="0"/>
              <a:ea typeface="Lato"/>
              <a:cs typeface="Lato"/>
            </a:endParaRPr>
          </a:p>
          <a:p>
            <a:pPr>
              <a:buClr>
                <a:srgbClr val="1287C3"/>
              </a:buClr>
            </a:pPr>
            <a:r>
              <a:rPr lang="en-US" b="1">
                <a:latin typeface="Lato"/>
                <a:ea typeface="Lato"/>
                <a:cs typeface="Lato"/>
              </a:rPr>
              <a:t>Data Cleaning </a:t>
            </a:r>
          </a:p>
          <a:p>
            <a:r>
              <a:rPr lang="en-US" b="1">
                <a:latin typeface="Lato"/>
                <a:ea typeface="Lato"/>
                <a:cs typeface="Lato"/>
              </a:rPr>
              <a:t>Visual Charts (Pie &amp; Bar) 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>
                <a:latin typeface="Lato"/>
                <a:ea typeface="Lato"/>
                <a:cs typeface="Lato"/>
              </a:rPr>
              <a:t>Regression Analysis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>
                <a:latin typeface="Lato"/>
                <a:ea typeface="Lato"/>
                <a:cs typeface="Lato"/>
              </a:rPr>
              <a:t>Predictive Analysis </a:t>
            </a:r>
            <a:endParaRPr lang="en-US" b="1">
              <a:latin typeface="Lato" panose="020F0502020204030203" pitchFamily="34" charset="0"/>
              <a:ea typeface="Lato"/>
              <a:cs typeface="Lato"/>
            </a:endParaRPr>
          </a:p>
          <a:p>
            <a:pPr>
              <a:buClr>
                <a:srgbClr val="1287C3"/>
              </a:buClr>
              <a:buFont typeface="Wingdings" panose="05000000000000000000" pitchFamily="2" charset="2"/>
              <a:buChar char="ü"/>
            </a:pPr>
            <a:r>
              <a:rPr lang="en-US" b="1">
                <a:latin typeface="Lato"/>
                <a:ea typeface="Lato"/>
                <a:cs typeface="Lato"/>
              </a:rPr>
              <a:t>Time-series</a:t>
            </a:r>
            <a:endParaRPr lang="en-US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rgbClr val="1287C3"/>
              </a:buClr>
              <a:buFont typeface="Wingdings" panose="05000000000000000000" pitchFamily="2" charset="2"/>
              <a:buChar char="ü"/>
            </a:pPr>
            <a:r>
              <a:rPr lang="en-US" b="1">
                <a:latin typeface="Lato"/>
                <a:ea typeface="Lato"/>
                <a:cs typeface="Lato"/>
              </a:rPr>
              <a:t>Geo Map</a:t>
            </a:r>
            <a:endParaRPr lang="en-US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rgbClr val="1287C3"/>
              </a:buClr>
              <a:buFont typeface="Arial" panose="05000000000000000000" pitchFamily="2" charset="2"/>
              <a:buChar char="•"/>
            </a:pPr>
            <a:r>
              <a:rPr lang="en-US" b="1">
                <a:latin typeface="Lato"/>
                <a:ea typeface="Lato"/>
                <a:cs typeface="Lato"/>
              </a:rPr>
              <a:t>Recommendations based on the data for LAPD</a:t>
            </a:r>
            <a:endParaRPr lang="en-US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22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2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6845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54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5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514" y="618282"/>
            <a:ext cx="7490574" cy="1028111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ea typeface="+mj-lt"/>
                <a:cs typeface="+mj-lt"/>
              </a:rPr>
              <a:t>Why it’s important?</a:t>
            </a:r>
            <a:endParaRPr lang="en-US">
              <a:ea typeface="+mj-lt"/>
              <a:cs typeface="+mj-lt"/>
            </a:endParaRPr>
          </a:p>
          <a:p>
            <a:endParaRPr lang="en-US" b="1">
              <a:latin typeface="Lato" panose="020F0502020204030203" pitchFamily="34" charset="0"/>
              <a:ea typeface="Lato"/>
              <a:cs typeface="Lato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8CCEA55-223B-4619-CF55-371D52FD0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298" r="22263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8F9784-89CD-2727-7A3A-1C15E31C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006" y="2444401"/>
            <a:ext cx="7659156" cy="37422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>
                <a:latin typeface="Lato"/>
                <a:ea typeface="+mn-lt"/>
                <a:cs typeface="+mn-lt"/>
              </a:rPr>
              <a:t>21 Community Police Stations within LAPD </a:t>
            </a:r>
            <a:endParaRPr lang="en-US">
              <a:latin typeface="Lato"/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en-US" b="1">
                <a:latin typeface="Lato"/>
                <a:ea typeface="+mn-lt"/>
                <a:cs typeface="+mn-lt"/>
              </a:rPr>
              <a:t>Ensure resource allocation aligns with criminal activity</a:t>
            </a:r>
            <a:endParaRPr lang="en-US">
              <a:latin typeface="Lato"/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en-US" b="1">
                <a:latin typeface="Lato"/>
                <a:ea typeface="+mn-lt"/>
                <a:cs typeface="+mn-lt"/>
              </a:rPr>
              <a:t>Strategically deploy refresher training based on trends</a:t>
            </a:r>
            <a:endParaRPr lang="en-US">
              <a:latin typeface="Lato"/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en-US" b="1">
                <a:latin typeface="Lato"/>
                <a:ea typeface="+mn-lt"/>
                <a:cs typeface="+mn-lt"/>
              </a:rPr>
              <a:t>Ensure that police officers are able to effectively resolve or reduce problems for the benefit of those who live and work there.</a:t>
            </a:r>
            <a:endParaRPr lang="en-US">
              <a:latin typeface="Lato"/>
            </a:endParaRPr>
          </a:p>
          <a:p>
            <a:endParaRPr lang="en-US" b="1">
              <a:latin typeface="Lato" panose="020F0502020204030203" pitchFamily="34" charset="0"/>
              <a:ea typeface="Lato"/>
              <a:cs typeface="Lato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200" b="1">
              <a:latin typeface="Lato" panose="020F0502020204030203" pitchFamily="34" charset="0"/>
            </a:endParaRPr>
          </a:p>
          <a:p>
            <a:pPr marL="0" indent="0">
              <a:buNone/>
            </a:pPr>
            <a:endParaRPr lang="en-US" sz="22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200" b="1" i="0">
              <a:effectLst/>
              <a:latin typeface="Lato" panose="020F0502020204030203" pitchFamily="34" charset="0"/>
              <a:ea typeface="Lato"/>
              <a:cs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7A3DC-6A7C-4657-B1AD-65BBCB685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388" y="6351251"/>
            <a:ext cx="2149026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6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54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5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742" y="463953"/>
            <a:ext cx="7490574" cy="1028111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ea typeface="+mj-lt"/>
                <a:cs typeface="+mj-lt"/>
              </a:rPr>
              <a:t> Data Set Cleaning</a:t>
            </a:r>
            <a:endParaRPr lang="en-US">
              <a:ea typeface="+mj-lt"/>
              <a:cs typeface="+mj-lt"/>
            </a:endParaRPr>
          </a:p>
          <a:p>
            <a:endParaRPr lang="en-US" b="1">
              <a:latin typeface="Lato" panose="020F0502020204030203" pitchFamily="34" charset="0"/>
              <a:ea typeface="Lato"/>
              <a:cs typeface="Lato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8CCEA55-223B-4619-CF55-371D52FD0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298" r="22263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8F9784-89CD-2727-7A3A-1C15E31C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057" y="4084148"/>
            <a:ext cx="7668801" cy="2305078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b="1">
              <a:ea typeface="+mn-lt"/>
              <a:cs typeface="+mn-lt"/>
            </a:endParaRPr>
          </a:p>
          <a:p>
            <a:pPr>
              <a:buClr>
                <a:srgbClr val="30ACEC">
                  <a:lumMod val="75000"/>
                </a:srgbClr>
              </a:buClr>
            </a:pPr>
            <a:endParaRPr lang="en-US" b="1">
              <a:latin typeface="Lato" panose="020F0502020204030203" pitchFamily="34" charset="0"/>
              <a:ea typeface="Lato"/>
              <a:cs typeface="Lato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2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22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US" sz="2200" b="1">
                <a:ea typeface="+mn-lt"/>
                <a:cs typeface="+mn-lt"/>
              </a:rPr>
              <a:t>Data source: (</a:t>
            </a:r>
            <a:r>
              <a:rPr lang="en-US" sz="2200" b="1">
                <a:ea typeface="+mn-lt"/>
                <a:cs typeface="+mn-lt"/>
                <a:hlinkClick r:id="rId5"/>
              </a:rPr>
              <a:t>https://catalog.data.gov/dataset/crime-data-from-2020-to-present</a:t>
            </a:r>
            <a:r>
              <a:rPr lang="en-US" sz="2200" b="1">
                <a:ea typeface="+mn-lt"/>
                <a:cs typeface="+mn-lt"/>
              </a:rPr>
              <a:t>)  Size: 164MB </a:t>
            </a:r>
            <a:endParaRPr lang="en-US" sz="2200" b="1" i="0">
              <a:effectLst/>
              <a:latin typeface="Lato" panose="020F0502020204030203" pitchFamily="34" charset="0"/>
              <a:ea typeface="Lato"/>
              <a:cs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7A3DC-6A7C-4657-B1AD-65BBCB685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1388" y="6351251"/>
            <a:ext cx="2149026" cy="434378"/>
          </a:xfrm>
          <a:prstGeom prst="rect">
            <a:avLst/>
          </a:prstGeom>
        </p:spPr>
      </p:pic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FBF03DEF-D328-16DE-7B82-962D114AC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923352"/>
              </p:ext>
            </p:extLst>
          </p:nvPr>
        </p:nvGraphicFramePr>
        <p:xfrm>
          <a:off x="4823314" y="1498255"/>
          <a:ext cx="6457435" cy="3674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1546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A370-EBF5-650E-2FB1-FD6AC66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356" y="498675"/>
            <a:ext cx="9345401" cy="762001"/>
          </a:xfrm>
        </p:spPr>
        <p:txBody>
          <a:bodyPr/>
          <a:lstStyle/>
          <a:p>
            <a:r>
              <a:rPr lang="en-US" b="1">
                <a:latin typeface="Lato"/>
                <a:ea typeface="Lato"/>
                <a:cs typeface="Lato"/>
              </a:rPr>
              <a:t>Pie Chart</a:t>
            </a:r>
            <a:r>
              <a:rPr lang="en-US" b="1">
                <a:ln w="3175" cmpd="sng">
                  <a:noFill/>
                </a:ln>
                <a:latin typeface="Lato"/>
                <a:ea typeface="Lato"/>
                <a:cs typeface="Lato"/>
              </a:rPr>
              <a:t> Analysis</a:t>
            </a:r>
            <a:endParaRPr lang="en-US">
              <a:latin typeface="Lato"/>
              <a:ea typeface="Lato"/>
              <a:cs typeface="Lato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FE7EC4E-471E-8A9E-9485-6647D8080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110" r="666" b="9089"/>
          <a:stretch/>
        </p:blipFill>
        <p:spPr>
          <a:xfrm>
            <a:off x="20" y="-4763"/>
            <a:ext cx="5452072" cy="6862763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802DFE67-7AC6-47AF-52A5-DDF177CC4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866" y="1504677"/>
            <a:ext cx="6521072" cy="50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0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A370-EBF5-650E-2FB1-FD6AC66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356" y="479384"/>
            <a:ext cx="9345401" cy="762001"/>
          </a:xfrm>
        </p:spPr>
        <p:txBody>
          <a:bodyPr/>
          <a:lstStyle/>
          <a:p>
            <a:r>
              <a:rPr lang="en-US" b="1">
                <a:latin typeface="Lato"/>
                <a:ea typeface="Lato"/>
                <a:cs typeface="Lato"/>
              </a:rPr>
              <a:t>Bar Chart</a:t>
            </a:r>
            <a:r>
              <a:rPr lang="en-US" b="1">
                <a:ln w="3175" cmpd="sng">
                  <a:noFill/>
                </a:ln>
                <a:latin typeface="Lato"/>
                <a:ea typeface="Lato"/>
                <a:cs typeface="Lato"/>
              </a:rPr>
              <a:t> Analysis</a:t>
            </a:r>
            <a:endParaRPr lang="en-US">
              <a:latin typeface="Lato"/>
              <a:ea typeface="Lato"/>
              <a:cs typeface="Lato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FE7EC4E-471E-8A9E-9485-6647D8080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110" r="666" b="9089"/>
          <a:stretch/>
        </p:blipFill>
        <p:spPr>
          <a:xfrm>
            <a:off x="19" y="-4763"/>
            <a:ext cx="5540859" cy="6974523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A62400C-10BD-4B21-91C2-BD42DEF26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180" y="1797545"/>
            <a:ext cx="7532720" cy="33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5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FF4D-1149-5C40-4060-7650577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840" y="0"/>
            <a:ext cx="9154141" cy="1046480"/>
          </a:xfrm>
        </p:spPr>
        <p:txBody>
          <a:bodyPr/>
          <a:lstStyle/>
          <a:p>
            <a:r>
              <a:rPr lang="en-US" b="1">
                <a:latin typeface="Lato"/>
                <a:ea typeface="Lato"/>
                <a:cs typeface="Lato"/>
              </a:rPr>
              <a:t>Bar Chart</a:t>
            </a:r>
            <a:r>
              <a:rPr lang="en-US" b="1">
                <a:ln w="3175" cmpd="sng">
                  <a:noFill/>
                </a:ln>
                <a:latin typeface="Lato"/>
                <a:ea typeface="Lato"/>
                <a:cs typeface="Lato"/>
              </a:rPr>
              <a:t> Analysis</a:t>
            </a:r>
            <a:endParaRPr lang="en-US">
              <a:latin typeface="Lato"/>
              <a:ea typeface="Lato"/>
              <a:cs typeface="Lato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E437B38-B43C-DD2B-F940-ED7A6FC51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110" r="666" b="9089"/>
          <a:stretch/>
        </p:blipFill>
        <p:spPr>
          <a:xfrm>
            <a:off x="19" y="-81280"/>
            <a:ext cx="5601648" cy="705104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3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87CCD561-56A0-E44B-5118-AD468C1DE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485" y="1522099"/>
            <a:ext cx="7815321" cy="27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5FC347-87C7-88C7-D2FF-22FB0C7A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441" y="72856"/>
            <a:ext cx="9232879" cy="1198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b="1">
                <a:ln w="3175" cmpd="sng">
                  <a:noFill/>
                </a:ln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Regression Analysis</a:t>
            </a:r>
            <a:endParaRPr lang="en-US">
              <a:ln w="3175" cmpd="sng">
                <a:noFill/>
              </a:ln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C326674-AC97-690E-CFB8-25C615AA1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110" r="666" b="9089"/>
          <a:stretch/>
        </p:blipFill>
        <p:spPr>
          <a:xfrm>
            <a:off x="19" y="-4763"/>
            <a:ext cx="5540859" cy="6974523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9E82484-ECC9-0C1E-C0FE-BF5B9E5A2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904" y="1362592"/>
            <a:ext cx="9404321" cy="54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5FC347-87C7-88C7-D2FF-22FB0C7A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336" y="514014"/>
            <a:ext cx="10295668" cy="1198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spcAft>
                <a:spcPts val="600"/>
              </a:spcAft>
            </a:pPr>
            <a:r>
              <a:rPr lang="en-US" b="1">
                <a:ln w="3175" cmpd="sng">
                  <a:noFill/>
                </a:ln>
                <a:latin typeface="Lato"/>
                <a:ea typeface="Lato"/>
                <a:cs typeface="Lato"/>
              </a:rPr>
              <a:t>Regression Analysis</a:t>
            </a:r>
            <a:br>
              <a:rPr lang="en-US" b="1">
                <a:latin typeface="Lato"/>
                <a:ea typeface="Lato"/>
                <a:cs typeface="Lato"/>
              </a:rPr>
            </a:br>
            <a:r>
              <a:rPr lang="en-US" b="1">
                <a:latin typeface="Lato"/>
                <a:ea typeface="Lato"/>
                <a:cs typeface="Lato"/>
              </a:rPr>
              <a:t>Predicted vs. Actual</a:t>
            </a:r>
            <a:endParaRPr lang="en-US">
              <a:ln w="3175" cmpd="sng">
                <a:noFill/>
              </a:ln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C326674-AC97-690E-CFB8-25C615AA1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110" r="666" b="9089"/>
          <a:stretch/>
        </p:blipFill>
        <p:spPr>
          <a:xfrm>
            <a:off x="19" y="-4763"/>
            <a:ext cx="5540859" cy="6974523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EBD39F7-7E35-DFB6-4160-44646650C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03" y="2191599"/>
            <a:ext cx="11182385" cy="41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65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AA7C77B492D3458202E35F7CAA64A4" ma:contentTypeVersion="6" ma:contentTypeDescription="Create a new document." ma:contentTypeScope="" ma:versionID="9e494199462f022b0aab5c830027b552">
  <xsd:schema xmlns:xsd="http://www.w3.org/2001/XMLSchema" xmlns:xs="http://www.w3.org/2001/XMLSchema" xmlns:p="http://schemas.microsoft.com/office/2006/metadata/properties" xmlns:ns2="259f8b1b-ab7b-4bcd-9225-3722f991d8ae" xmlns:ns3="05f51823-560b-4726-95c8-3d198a52cc3d" targetNamespace="http://schemas.microsoft.com/office/2006/metadata/properties" ma:root="true" ma:fieldsID="868109b545dca08e2fe71e49c79ba806" ns2:_="" ns3:_="">
    <xsd:import namespace="259f8b1b-ab7b-4bcd-9225-3722f991d8ae"/>
    <xsd:import namespace="05f51823-560b-4726-95c8-3d198a52cc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9f8b1b-ab7b-4bcd-9225-3722f991d8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51823-560b-4726-95c8-3d198a52cc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023227-530E-4024-91EF-312A851A758C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CF94595-1F10-4D41-92BA-9EFB38911317}">
  <ds:schemaRefs>
    <ds:schemaRef ds:uri="05f51823-560b-4726-95c8-3d198a52cc3d"/>
    <ds:schemaRef ds:uri="259f8b1b-ab7b-4bcd-9225-3722f991d8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Parallax design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Parallax</vt:lpstr>
      <vt:lpstr>LAPD Crime Data from 2020-3/1/23 Analysis and Recommendations  </vt:lpstr>
      <vt:lpstr>Overview</vt:lpstr>
      <vt:lpstr>Why it’s important? </vt:lpstr>
      <vt:lpstr> Data Set Cleaning </vt:lpstr>
      <vt:lpstr>Pie Chart Analysis</vt:lpstr>
      <vt:lpstr>Bar Chart Analysis</vt:lpstr>
      <vt:lpstr>Bar Chart Analysis</vt:lpstr>
      <vt:lpstr>Regression Analysis</vt:lpstr>
      <vt:lpstr>Regression Analysis Predicted vs. Actual</vt:lpstr>
      <vt:lpstr>PowerPoint Presentation</vt:lpstr>
      <vt:lpstr>PowerPoint Presentation</vt:lpstr>
      <vt:lpstr>Time Series Analysis and Forecast</vt:lpstr>
      <vt:lpstr>Time Series Analysis and Forecast</vt:lpstr>
      <vt:lpstr> LAPD Central Station (251 E 6th St, Los Angeles, CA 90014)</vt:lpstr>
      <vt:lpstr>Crime Committed by Time of Day and Tempo-Spatial Analysis</vt:lpstr>
      <vt:lpstr>Current Training Requirements </vt:lpstr>
      <vt:lpstr>California Required Refresher Training </vt:lpstr>
      <vt:lpstr>Recommendations to City of LAPD </vt:lpstr>
      <vt:lpstr>Thank you!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Data from 2020-3/1/23 Analysis and Recommendations  </dc:title>
  <dc:creator>abby ruiz</dc:creator>
  <cp:revision>2</cp:revision>
  <dcterms:created xsi:type="dcterms:W3CDTF">2023-03-20T01:19:54Z</dcterms:created>
  <dcterms:modified xsi:type="dcterms:W3CDTF">2023-03-29T23:29:22Z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0x0101009AAA7C77B492D3458202E35F7CAA64A4</vt:lpwstr>
  </property>
</Properties>
</file>